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89" r:id="rId3"/>
    <p:sldId id="294" r:id="rId4"/>
    <p:sldId id="303" r:id="rId5"/>
    <p:sldId id="298" r:id="rId6"/>
    <p:sldId id="299" r:id="rId7"/>
    <p:sldId id="301" r:id="rId8"/>
    <p:sldId id="302" r:id="rId9"/>
    <p:sldId id="297" r:id="rId10"/>
    <p:sldId id="286" r:id="rId11"/>
    <p:sldId id="309" r:id="rId12"/>
    <p:sldId id="310" r:id="rId13"/>
    <p:sldId id="307" r:id="rId14"/>
    <p:sldId id="306" r:id="rId15"/>
    <p:sldId id="296" r:id="rId16"/>
    <p:sldId id="305" r:id="rId17"/>
    <p:sldId id="304" r:id="rId18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46F890A9-2807-4EBB-B81D-B2AA78EC7F39}" styleName="Estilo oscuro 2 - Énfasis 5/Énfasis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70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C7AF92B-85D1-4ED8-9D72-8797CB3BF4A4}" type="doc">
      <dgm:prSet loTypeId="urn:microsoft.com/office/officeart/2005/8/layout/hProcess9" loCatId="process" qsTypeId="urn:microsoft.com/office/officeart/2005/8/quickstyle/simple1" qsCatId="simple" csTypeId="urn:microsoft.com/office/officeart/2005/8/colors/colorful5" csCatId="colorful" phldr="1"/>
      <dgm:spPr/>
    </dgm:pt>
    <dgm:pt modelId="{64C4E7D5-F16F-458E-8E82-E834B934AD3F}">
      <dgm:prSet phldrT="[Texto]"/>
      <dgm:spPr/>
      <dgm:t>
        <a:bodyPr/>
        <a:lstStyle/>
        <a:p>
          <a:r>
            <a:rPr lang="es-MX" dirty="0" smtClean="0"/>
            <a:t>Corpus lingüístico</a:t>
          </a:r>
          <a:endParaRPr lang="es-MX" dirty="0"/>
        </a:p>
      </dgm:t>
    </dgm:pt>
    <dgm:pt modelId="{BCAC74DF-0268-4650-B631-DEE274C33E43}" type="parTrans" cxnId="{DCC02FC3-9EF2-4202-9FF8-1DB2FA02094E}">
      <dgm:prSet/>
      <dgm:spPr/>
      <dgm:t>
        <a:bodyPr/>
        <a:lstStyle/>
        <a:p>
          <a:endParaRPr lang="es-MX"/>
        </a:p>
      </dgm:t>
    </dgm:pt>
    <dgm:pt modelId="{693724EF-03BC-4C15-A613-F550940C0854}" type="sibTrans" cxnId="{DCC02FC3-9EF2-4202-9FF8-1DB2FA02094E}">
      <dgm:prSet/>
      <dgm:spPr/>
      <dgm:t>
        <a:bodyPr/>
        <a:lstStyle/>
        <a:p>
          <a:endParaRPr lang="es-MX"/>
        </a:p>
      </dgm:t>
    </dgm:pt>
    <dgm:pt modelId="{26438DE4-7DAB-4000-9B71-076671F5D634}">
      <dgm:prSet phldrT="[Texto]"/>
      <dgm:spPr/>
      <dgm:t>
        <a:bodyPr/>
        <a:lstStyle/>
        <a:p>
          <a:r>
            <a:rPr lang="es-MX" dirty="0" smtClean="0"/>
            <a:t>Análisis automático</a:t>
          </a:r>
          <a:endParaRPr lang="es-MX" dirty="0"/>
        </a:p>
      </dgm:t>
    </dgm:pt>
    <dgm:pt modelId="{42A15911-5463-4DB1-B3DA-AE0464A04EB5}" type="parTrans" cxnId="{BDDEF7CC-795C-4CBA-800B-57E97ECD8015}">
      <dgm:prSet/>
      <dgm:spPr/>
      <dgm:t>
        <a:bodyPr/>
        <a:lstStyle/>
        <a:p>
          <a:endParaRPr lang="es-MX"/>
        </a:p>
      </dgm:t>
    </dgm:pt>
    <dgm:pt modelId="{9B5025E7-0CCD-46E1-8565-6DFB9A9AF3E7}" type="sibTrans" cxnId="{BDDEF7CC-795C-4CBA-800B-57E97ECD8015}">
      <dgm:prSet/>
      <dgm:spPr/>
      <dgm:t>
        <a:bodyPr/>
        <a:lstStyle/>
        <a:p>
          <a:endParaRPr lang="es-MX"/>
        </a:p>
      </dgm:t>
    </dgm:pt>
    <dgm:pt modelId="{7C6B8888-747D-4450-8F3B-28DA4E6AA6A5}">
      <dgm:prSet phldrT="[Texto]"/>
      <dgm:spPr/>
      <dgm:t>
        <a:bodyPr/>
        <a:lstStyle/>
        <a:p>
          <a:pPr algn="ctr"/>
          <a:r>
            <a:rPr lang="es-MX" dirty="0" smtClean="0"/>
            <a:t>1. Descripción lingüística</a:t>
          </a:r>
        </a:p>
        <a:p>
          <a:pPr algn="ctr"/>
          <a:r>
            <a:rPr lang="es-MX" dirty="0" smtClean="0"/>
            <a:t>2. Análisis lingüístico (tarea)</a:t>
          </a:r>
          <a:endParaRPr lang="es-MX" dirty="0"/>
        </a:p>
      </dgm:t>
    </dgm:pt>
    <dgm:pt modelId="{33C1A8E7-9287-407C-BEF2-41EDAD84C1EE}" type="parTrans" cxnId="{DF6B196B-9DDE-4F35-875C-31FAA2EBE712}">
      <dgm:prSet/>
      <dgm:spPr/>
      <dgm:t>
        <a:bodyPr/>
        <a:lstStyle/>
        <a:p>
          <a:endParaRPr lang="es-MX"/>
        </a:p>
      </dgm:t>
    </dgm:pt>
    <dgm:pt modelId="{BF15B0F6-EDF7-47BF-A7D5-9B4C23334424}" type="sibTrans" cxnId="{DF6B196B-9DDE-4F35-875C-31FAA2EBE712}">
      <dgm:prSet/>
      <dgm:spPr/>
      <dgm:t>
        <a:bodyPr/>
        <a:lstStyle/>
        <a:p>
          <a:endParaRPr lang="es-MX"/>
        </a:p>
      </dgm:t>
    </dgm:pt>
    <dgm:pt modelId="{9D4A4EC4-73A9-446F-BB33-6430F2BDB2DD}" type="pres">
      <dgm:prSet presAssocID="{CC7AF92B-85D1-4ED8-9D72-8797CB3BF4A4}" presName="CompostProcess" presStyleCnt="0">
        <dgm:presLayoutVars>
          <dgm:dir/>
          <dgm:resizeHandles val="exact"/>
        </dgm:presLayoutVars>
      </dgm:prSet>
      <dgm:spPr/>
    </dgm:pt>
    <dgm:pt modelId="{FA9D51B1-4BC7-420D-8F5C-5904808ED228}" type="pres">
      <dgm:prSet presAssocID="{CC7AF92B-85D1-4ED8-9D72-8797CB3BF4A4}" presName="arrow" presStyleLbl="bgShp" presStyleIdx="0" presStyleCnt="1"/>
      <dgm:spPr/>
    </dgm:pt>
    <dgm:pt modelId="{0FC15859-2B96-4C45-B53C-E5D3386FAA0B}" type="pres">
      <dgm:prSet presAssocID="{CC7AF92B-85D1-4ED8-9D72-8797CB3BF4A4}" presName="linearProcess" presStyleCnt="0"/>
      <dgm:spPr/>
    </dgm:pt>
    <dgm:pt modelId="{7B7B8132-662A-4DB6-9D36-38E29F0C3A9D}" type="pres">
      <dgm:prSet presAssocID="{64C4E7D5-F16F-458E-8E82-E834B934AD3F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18D20A0-40E5-4C41-AD96-790793B0C529}" type="pres">
      <dgm:prSet presAssocID="{693724EF-03BC-4C15-A613-F550940C0854}" presName="sibTrans" presStyleCnt="0"/>
      <dgm:spPr/>
    </dgm:pt>
    <dgm:pt modelId="{520B7091-1644-4FDF-94C9-203FE370FA9C}" type="pres">
      <dgm:prSet presAssocID="{26438DE4-7DAB-4000-9B71-076671F5D634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2937902-C1A0-4FAE-B557-B795ED56422F}" type="pres">
      <dgm:prSet presAssocID="{9B5025E7-0CCD-46E1-8565-6DFB9A9AF3E7}" presName="sibTrans" presStyleCnt="0"/>
      <dgm:spPr/>
    </dgm:pt>
    <dgm:pt modelId="{66C3F242-6AAF-49F0-AA5B-E9D8112BA63F}" type="pres">
      <dgm:prSet presAssocID="{7C6B8888-747D-4450-8F3B-28DA4E6AA6A5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4A1F2D79-4D73-4595-B239-FF204BC2445A}" type="presOf" srcId="{26438DE4-7DAB-4000-9B71-076671F5D634}" destId="{520B7091-1644-4FDF-94C9-203FE370FA9C}" srcOrd="0" destOrd="0" presId="urn:microsoft.com/office/officeart/2005/8/layout/hProcess9"/>
    <dgm:cxn modelId="{BDDEF7CC-795C-4CBA-800B-57E97ECD8015}" srcId="{CC7AF92B-85D1-4ED8-9D72-8797CB3BF4A4}" destId="{26438DE4-7DAB-4000-9B71-076671F5D634}" srcOrd="1" destOrd="0" parTransId="{42A15911-5463-4DB1-B3DA-AE0464A04EB5}" sibTransId="{9B5025E7-0CCD-46E1-8565-6DFB9A9AF3E7}"/>
    <dgm:cxn modelId="{DF6B196B-9DDE-4F35-875C-31FAA2EBE712}" srcId="{CC7AF92B-85D1-4ED8-9D72-8797CB3BF4A4}" destId="{7C6B8888-747D-4450-8F3B-28DA4E6AA6A5}" srcOrd="2" destOrd="0" parTransId="{33C1A8E7-9287-407C-BEF2-41EDAD84C1EE}" sibTransId="{BF15B0F6-EDF7-47BF-A7D5-9B4C23334424}"/>
    <dgm:cxn modelId="{E643CACA-AECE-4E9B-96EE-479095B37BC6}" type="presOf" srcId="{64C4E7D5-F16F-458E-8E82-E834B934AD3F}" destId="{7B7B8132-662A-4DB6-9D36-38E29F0C3A9D}" srcOrd="0" destOrd="0" presId="urn:microsoft.com/office/officeart/2005/8/layout/hProcess9"/>
    <dgm:cxn modelId="{E20EF093-DC72-4B43-8711-002747303E85}" type="presOf" srcId="{7C6B8888-747D-4450-8F3B-28DA4E6AA6A5}" destId="{66C3F242-6AAF-49F0-AA5B-E9D8112BA63F}" srcOrd="0" destOrd="0" presId="urn:microsoft.com/office/officeart/2005/8/layout/hProcess9"/>
    <dgm:cxn modelId="{C8FFECE1-9BED-44B1-8F5F-42E5140EBAA3}" type="presOf" srcId="{CC7AF92B-85D1-4ED8-9D72-8797CB3BF4A4}" destId="{9D4A4EC4-73A9-446F-BB33-6430F2BDB2DD}" srcOrd="0" destOrd="0" presId="urn:microsoft.com/office/officeart/2005/8/layout/hProcess9"/>
    <dgm:cxn modelId="{DCC02FC3-9EF2-4202-9FF8-1DB2FA02094E}" srcId="{CC7AF92B-85D1-4ED8-9D72-8797CB3BF4A4}" destId="{64C4E7D5-F16F-458E-8E82-E834B934AD3F}" srcOrd="0" destOrd="0" parTransId="{BCAC74DF-0268-4650-B631-DEE274C33E43}" sibTransId="{693724EF-03BC-4C15-A613-F550940C0854}"/>
    <dgm:cxn modelId="{567394F5-BB48-48D1-A7F1-EF0FAF68EE79}" type="presParOf" srcId="{9D4A4EC4-73A9-446F-BB33-6430F2BDB2DD}" destId="{FA9D51B1-4BC7-420D-8F5C-5904808ED228}" srcOrd="0" destOrd="0" presId="urn:microsoft.com/office/officeart/2005/8/layout/hProcess9"/>
    <dgm:cxn modelId="{A9390C83-D70F-4962-8A77-31471909CD6F}" type="presParOf" srcId="{9D4A4EC4-73A9-446F-BB33-6430F2BDB2DD}" destId="{0FC15859-2B96-4C45-B53C-E5D3386FAA0B}" srcOrd="1" destOrd="0" presId="urn:microsoft.com/office/officeart/2005/8/layout/hProcess9"/>
    <dgm:cxn modelId="{A199CB07-1C99-4EFA-99C8-DD87BE67747C}" type="presParOf" srcId="{0FC15859-2B96-4C45-B53C-E5D3386FAA0B}" destId="{7B7B8132-662A-4DB6-9D36-38E29F0C3A9D}" srcOrd="0" destOrd="0" presId="urn:microsoft.com/office/officeart/2005/8/layout/hProcess9"/>
    <dgm:cxn modelId="{053E6196-4B4E-4AF7-A95A-500934725E97}" type="presParOf" srcId="{0FC15859-2B96-4C45-B53C-E5D3386FAA0B}" destId="{718D20A0-40E5-4C41-AD96-790793B0C529}" srcOrd="1" destOrd="0" presId="urn:microsoft.com/office/officeart/2005/8/layout/hProcess9"/>
    <dgm:cxn modelId="{151E318D-97CB-4375-B063-5050B594138E}" type="presParOf" srcId="{0FC15859-2B96-4C45-B53C-E5D3386FAA0B}" destId="{520B7091-1644-4FDF-94C9-203FE370FA9C}" srcOrd="2" destOrd="0" presId="urn:microsoft.com/office/officeart/2005/8/layout/hProcess9"/>
    <dgm:cxn modelId="{BE71118B-1D9C-49D6-B6C1-E4D396E223BB}" type="presParOf" srcId="{0FC15859-2B96-4C45-B53C-E5D3386FAA0B}" destId="{82937902-C1A0-4FAE-B557-B795ED56422F}" srcOrd="3" destOrd="0" presId="urn:microsoft.com/office/officeart/2005/8/layout/hProcess9"/>
    <dgm:cxn modelId="{9F929A78-E3F7-4123-A388-FFEF318060C6}" type="presParOf" srcId="{0FC15859-2B96-4C45-B53C-E5D3386FAA0B}" destId="{66C3F242-6AAF-49F0-AA5B-E9D8112BA63F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9D51B1-4BC7-420D-8F5C-5904808ED228}">
      <dsp:nvSpPr>
        <dsp:cNvPr id="0" name=""/>
        <dsp:cNvSpPr/>
      </dsp:nvSpPr>
      <dsp:spPr>
        <a:xfrm>
          <a:off x="881824" y="0"/>
          <a:ext cx="9994011" cy="5292089"/>
        </a:xfrm>
        <a:prstGeom prst="rightArrow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B7B8132-662A-4DB6-9D36-38E29F0C3A9D}">
      <dsp:nvSpPr>
        <dsp:cNvPr id="0" name=""/>
        <dsp:cNvSpPr/>
      </dsp:nvSpPr>
      <dsp:spPr>
        <a:xfrm>
          <a:off x="368288" y="1587626"/>
          <a:ext cx="3527298" cy="211683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700" kern="1200" dirty="0" smtClean="0"/>
            <a:t>Corpus lingüístico</a:t>
          </a:r>
          <a:endParaRPr lang="es-MX" sz="2700" kern="1200" dirty="0"/>
        </a:p>
      </dsp:txBody>
      <dsp:txXfrm>
        <a:off x="471623" y="1690961"/>
        <a:ext cx="3320628" cy="1910165"/>
      </dsp:txXfrm>
    </dsp:sp>
    <dsp:sp modelId="{520B7091-1644-4FDF-94C9-203FE370FA9C}">
      <dsp:nvSpPr>
        <dsp:cNvPr id="0" name=""/>
        <dsp:cNvSpPr/>
      </dsp:nvSpPr>
      <dsp:spPr>
        <a:xfrm>
          <a:off x="4115181" y="1587626"/>
          <a:ext cx="3527298" cy="2116835"/>
        </a:xfrm>
        <a:prstGeom prst="roundRect">
          <a:avLst/>
        </a:prstGeom>
        <a:solidFill>
          <a:schemeClr val="accent5">
            <a:hueOff val="-3676672"/>
            <a:satOff val="-5114"/>
            <a:lumOff val="-196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700" kern="1200" dirty="0" smtClean="0"/>
            <a:t>Análisis automático</a:t>
          </a:r>
          <a:endParaRPr lang="es-MX" sz="2700" kern="1200" dirty="0"/>
        </a:p>
      </dsp:txBody>
      <dsp:txXfrm>
        <a:off x="4218516" y="1690961"/>
        <a:ext cx="3320628" cy="1910165"/>
      </dsp:txXfrm>
    </dsp:sp>
    <dsp:sp modelId="{66C3F242-6AAF-49F0-AA5B-E9D8112BA63F}">
      <dsp:nvSpPr>
        <dsp:cNvPr id="0" name=""/>
        <dsp:cNvSpPr/>
      </dsp:nvSpPr>
      <dsp:spPr>
        <a:xfrm>
          <a:off x="7862073" y="1587626"/>
          <a:ext cx="3527298" cy="2116835"/>
        </a:xfrm>
        <a:prstGeom prst="roundRect">
          <a:avLst/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700" kern="1200" dirty="0" smtClean="0"/>
            <a:t>1. Descripción lingüística</a:t>
          </a:r>
        </a:p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700" kern="1200" dirty="0" smtClean="0"/>
            <a:t>2. Análisis lingüístico (tarea)</a:t>
          </a:r>
          <a:endParaRPr lang="es-MX" sz="2700" kern="1200" dirty="0"/>
        </a:p>
      </dsp:txBody>
      <dsp:txXfrm>
        <a:off x="7965408" y="1690961"/>
        <a:ext cx="3320628" cy="19101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A66FA6-0653-4932-B6E6-248B59488B6C}" type="datetimeFigureOut">
              <a:rPr lang="es-MX" smtClean="0"/>
              <a:t>19/08/2015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37A182-0955-4C1A-BE86-C1818E5FBA6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867408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37A182-0955-4C1A-BE86-C1818E5FBA63}" type="slidenum">
              <a:rPr lang="es-MX" smtClean="0"/>
              <a:t>15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732512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3AE48-2E73-493E-9F95-17B48608410B}" type="datetimeFigureOut">
              <a:rPr lang="es-MX" smtClean="0"/>
              <a:t>19/08/2015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8958D-6B55-43EA-ABDA-A14FA7856C7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83749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3AE48-2E73-493E-9F95-17B48608410B}" type="datetimeFigureOut">
              <a:rPr lang="es-MX" smtClean="0"/>
              <a:t>19/08/2015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8958D-6B55-43EA-ABDA-A14FA7856C7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63232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3AE48-2E73-493E-9F95-17B48608410B}" type="datetimeFigureOut">
              <a:rPr lang="es-MX" smtClean="0"/>
              <a:t>19/08/2015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8958D-6B55-43EA-ABDA-A14FA7856C7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62724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3AE48-2E73-493E-9F95-17B48608410B}" type="datetimeFigureOut">
              <a:rPr lang="es-MX" smtClean="0"/>
              <a:t>19/08/2015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8958D-6B55-43EA-ABDA-A14FA7856C7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2452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3AE48-2E73-493E-9F95-17B48608410B}" type="datetimeFigureOut">
              <a:rPr lang="es-MX" smtClean="0"/>
              <a:t>19/08/2015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8958D-6B55-43EA-ABDA-A14FA7856C7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40309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3AE48-2E73-493E-9F95-17B48608410B}" type="datetimeFigureOut">
              <a:rPr lang="es-MX" smtClean="0"/>
              <a:t>19/08/2015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8958D-6B55-43EA-ABDA-A14FA7856C7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8810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3AE48-2E73-493E-9F95-17B48608410B}" type="datetimeFigureOut">
              <a:rPr lang="es-MX" smtClean="0"/>
              <a:t>19/08/2015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8958D-6B55-43EA-ABDA-A14FA7856C7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00290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3AE48-2E73-493E-9F95-17B48608410B}" type="datetimeFigureOut">
              <a:rPr lang="es-MX" smtClean="0"/>
              <a:t>19/08/2015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8958D-6B55-43EA-ABDA-A14FA7856C7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54852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3AE48-2E73-493E-9F95-17B48608410B}" type="datetimeFigureOut">
              <a:rPr lang="es-MX" smtClean="0"/>
              <a:t>19/08/2015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8958D-6B55-43EA-ABDA-A14FA7856C7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10787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3AE48-2E73-493E-9F95-17B48608410B}" type="datetimeFigureOut">
              <a:rPr lang="es-MX" smtClean="0"/>
              <a:t>19/08/2015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8958D-6B55-43EA-ABDA-A14FA7856C7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50005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3AE48-2E73-493E-9F95-17B48608410B}" type="datetimeFigureOut">
              <a:rPr lang="es-MX" smtClean="0"/>
              <a:t>19/08/2015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8958D-6B55-43EA-ABDA-A14FA7856C7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2258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13AE48-2E73-493E-9F95-17B48608410B}" type="datetimeFigureOut">
              <a:rPr lang="es-MX" smtClean="0"/>
              <a:t>19/08/2015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F8958D-6B55-43EA-ABDA-A14FA7856C7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30172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Lingüística computacional</a:t>
            </a:r>
            <a:endParaRPr lang="es-MX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MX" sz="3600" dirty="0" smtClean="0"/>
              <a:t>Retos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3598072" y="5586153"/>
            <a:ext cx="49958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dirty="0" smtClean="0"/>
              <a:t>Escuela Nacional de Antropología e Historia (ENAH)</a:t>
            </a:r>
          </a:p>
          <a:p>
            <a:pPr algn="ctr"/>
            <a:r>
              <a:rPr lang="es-MX" dirty="0" smtClean="0"/>
              <a:t>Agosto – diciembre de 2015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373959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Retos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MX" sz="3200" dirty="0" smtClean="0"/>
              <a:t>Corpus como muestras del lenguaje</a:t>
            </a:r>
          </a:p>
          <a:p>
            <a:r>
              <a:rPr lang="es-MX" sz="3200" dirty="0"/>
              <a:t>Un corpus siempre esta </a:t>
            </a:r>
            <a:r>
              <a:rPr lang="es-MX" sz="3200" dirty="0" smtClean="0"/>
              <a:t>incompleto</a:t>
            </a:r>
          </a:p>
          <a:p>
            <a:r>
              <a:rPr lang="es-MX" sz="3200" dirty="0" smtClean="0"/>
              <a:t>Léxico</a:t>
            </a:r>
          </a:p>
          <a:p>
            <a:pPr lvl="1"/>
            <a:r>
              <a:rPr lang="es-MX" sz="2800" dirty="0" smtClean="0"/>
              <a:t>Relación tipo – ocurrencia</a:t>
            </a:r>
          </a:p>
          <a:p>
            <a:pPr lvl="1"/>
            <a:r>
              <a:rPr lang="es-MX" sz="2800" dirty="0" smtClean="0"/>
              <a:t>Elementos fuera del vocabulario (</a:t>
            </a:r>
            <a:r>
              <a:rPr lang="es-MX" sz="2800" i="1" dirty="0" err="1" smtClean="0"/>
              <a:t>Out</a:t>
            </a:r>
            <a:r>
              <a:rPr lang="es-MX" sz="2800" i="1" dirty="0" smtClean="0"/>
              <a:t> Of </a:t>
            </a:r>
            <a:r>
              <a:rPr lang="es-MX" sz="2800" i="1" dirty="0" err="1" smtClean="0"/>
              <a:t>Vocabulary</a:t>
            </a:r>
            <a:r>
              <a:rPr lang="es-MX" sz="2800" dirty="0" smtClean="0"/>
              <a:t>)</a:t>
            </a:r>
          </a:p>
          <a:p>
            <a:endParaRPr lang="es-MX" sz="3200" dirty="0" smtClean="0"/>
          </a:p>
        </p:txBody>
      </p:sp>
    </p:spTree>
    <p:extLst>
      <p:ext uri="{BB962C8B-B14F-4D97-AF65-F5344CB8AC3E}">
        <p14:creationId xmlns:p14="http://schemas.microsoft.com/office/powerpoint/2010/main" val="1129469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Retos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MX" sz="3200" dirty="0" smtClean="0"/>
              <a:t>Corpus como muestras del lenguaje</a:t>
            </a:r>
          </a:p>
          <a:p>
            <a:pPr marL="228600" lvl="1">
              <a:spcBef>
                <a:spcPts val="1000"/>
              </a:spcBef>
            </a:pPr>
            <a:r>
              <a:rPr lang="es-MX" sz="3200" dirty="0"/>
              <a:t>Recursividad del lenguaje</a:t>
            </a:r>
          </a:p>
          <a:p>
            <a:r>
              <a:rPr lang="es-MX" sz="3200" dirty="0" smtClean="0"/>
              <a:t>Sintaxis</a:t>
            </a:r>
          </a:p>
          <a:p>
            <a:pPr lvl="1"/>
            <a:r>
              <a:rPr lang="es-MX" sz="2800" dirty="0" smtClean="0"/>
              <a:t>El </a:t>
            </a:r>
            <a:r>
              <a:rPr lang="es-MX" sz="2800" dirty="0"/>
              <a:t>número de oraciones de una lengua es POTENCIALMENTE/TEÓRICAMENTE </a:t>
            </a:r>
            <a:r>
              <a:rPr lang="es-MX" sz="2800" dirty="0" smtClean="0"/>
              <a:t>infinito</a:t>
            </a:r>
          </a:p>
          <a:p>
            <a:pPr lvl="1"/>
            <a:r>
              <a:rPr lang="es-MX" sz="2800" dirty="0"/>
              <a:t>¿Hay alguna razón gramatical que detenga le recursividad</a:t>
            </a:r>
            <a:r>
              <a:rPr lang="es-MX" sz="2800" dirty="0" smtClean="0"/>
              <a:t>?</a:t>
            </a:r>
            <a:endParaRPr lang="es-MX" sz="2800" dirty="0"/>
          </a:p>
          <a:p>
            <a:pPr lvl="1"/>
            <a:endParaRPr lang="es-MX" sz="2800" dirty="0" smtClean="0"/>
          </a:p>
          <a:p>
            <a:endParaRPr lang="es-MX" sz="3200" dirty="0" smtClean="0"/>
          </a:p>
        </p:txBody>
      </p:sp>
    </p:spTree>
    <p:extLst>
      <p:ext uri="{BB962C8B-B14F-4D97-AF65-F5344CB8AC3E}">
        <p14:creationId xmlns:p14="http://schemas.microsoft.com/office/powerpoint/2010/main" val="1634822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Retos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1" indent="0">
              <a:spcBef>
                <a:spcPts val="1000"/>
              </a:spcBef>
              <a:buNone/>
            </a:pPr>
            <a:r>
              <a:rPr lang="es-MX" sz="3200" dirty="0" smtClean="0"/>
              <a:t>Recursividad </a:t>
            </a:r>
            <a:r>
              <a:rPr lang="es-MX" sz="3200" dirty="0"/>
              <a:t>del lenguaje</a:t>
            </a:r>
          </a:p>
          <a:p>
            <a:r>
              <a:rPr lang="en-GB" sz="3200" dirty="0" smtClean="0"/>
              <a:t>FN </a:t>
            </a:r>
            <a:r>
              <a:rPr lang="en-GB" sz="3200" dirty="0" smtClean="0">
                <a:sym typeface="Wingdings"/>
              </a:rPr>
              <a:t>DET</a:t>
            </a:r>
            <a:r>
              <a:rPr lang="en-GB" sz="3200" dirty="0" smtClean="0"/>
              <a:t> </a:t>
            </a:r>
            <a:r>
              <a:rPr lang="en-GB" sz="3200" dirty="0"/>
              <a:t>N </a:t>
            </a:r>
            <a:r>
              <a:rPr lang="en-GB" sz="3200" dirty="0" smtClean="0"/>
              <a:t>FP</a:t>
            </a:r>
            <a:endParaRPr lang="es-MX" sz="3200" dirty="0"/>
          </a:p>
          <a:p>
            <a:r>
              <a:rPr lang="en-GB" sz="3200" dirty="0"/>
              <a:t>FP </a:t>
            </a:r>
            <a:r>
              <a:rPr lang="en-GB" sz="3200" dirty="0">
                <a:sym typeface="Wingdings"/>
              </a:rPr>
              <a:t></a:t>
            </a:r>
            <a:r>
              <a:rPr lang="en-GB" sz="3200" dirty="0"/>
              <a:t> Prep </a:t>
            </a:r>
            <a:r>
              <a:rPr lang="en-GB" sz="3200" dirty="0" smtClean="0"/>
              <a:t>FN</a:t>
            </a:r>
          </a:p>
          <a:p>
            <a:r>
              <a:rPr lang="en-GB" sz="3200" dirty="0" smtClean="0"/>
              <a:t>¿</a:t>
            </a:r>
            <a:r>
              <a:rPr lang="en-GB" sz="3200" dirty="0" err="1" smtClean="0"/>
              <a:t>Ejemplo</a:t>
            </a:r>
            <a:r>
              <a:rPr lang="en-GB" sz="3200" dirty="0" smtClean="0"/>
              <a:t>?</a:t>
            </a:r>
            <a:endParaRPr lang="es-MX" sz="3200" dirty="0"/>
          </a:p>
        </p:txBody>
      </p:sp>
    </p:spTree>
    <p:extLst>
      <p:ext uri="{BB962C8B-B14F-4D97-AF65-F5344CB8AC3E}">
        <p14:creationId xmlns:p14="http://schemas.microsoft.com/office/powerpoint/2010/main" val="3183579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Retos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MX" sz="3200" dirty="0" smtClean="0"/>
              <a:t>Lenguas predominantes</a:t>
            </a:r>
          </a:p>
          <a:p>
            <a:r>
              <a:rPr lang="es-MX" sz="3200" dirty="0" smtClean="0"/>
              <a:t>Inglés y lenguas europeas</a:t>
            </a:r>
          </a:p>
          <a:p>
            <a:r>
              <a:rPr lang="es-MX" sz="3200" dirty="0" smtClean="0"/>
              <a:t>Lenguas no europeas</a:t>
            </a:r>
          </a:p>
        </p:txBody>
      </p:sp>
    </p:spTree>
    <p:extLst>
      <p:ext uri="{BB962C8B-B14F-4D97-AF65-F5344CB8AC3E}">
        <p14:creationId xmlns:p14="http://schemas.microsoft.com/office/powerpoint/2010/main" val="3712071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Retos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MX" sz="3200" dirty="0" smtClean="0"/>
              <a:t>Lenguas de bajos recursos computacionales</a:t>
            </a:r>
          </a:p>
          <a:p>
            <a:r>
              <a:rPr lang="es-MX" sz="3200" dirty="0" smtClean="0"/>
              <a:t>¿Qué necesita una computadora para trabajar?</a:t>
            </a:r>
          </a:p>
          <a:p>
            <a:r>
              <a:rPr lang="es-MX" sz="3200" dirty="0" smtClean="0"/>
              <a:t>Corpus disponibles</a:t>
            </a:r>
          </a:p>
          <a:p>
            <a:r>
              <a:rPr lang="es-MX" sz="3200" dirty="0" smtClean="0"/>
              <a:t>Sistema de escritura</a:t>
            </a:r>
          </a:p>
          <a:p>
            <a:r>
              <a:rPr lang="es-MX" sz="3200" dirty="0" smtClean="0"/>
              <a:t>Estudios lingüísticos</a:t>
            </a:r>
            <a:endParaRPr lang="es-MX" sz="3200" dirty="0"/>
          </a:p>
        </p:txBody>
      </p:sp>
    </p:spTree>
    <p:extLst>
      <p:ext uri="{BB962C8B-B14F-4D97-AF65-F5344CB8AC3E}">
        <p14:creationId xmlns:p14="http://schemas.microsoft.com/office/powerpoint/2010/main" val="3160607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Lingüística computacional</a:t>
            </a:r>
            <a:endParaRPr lang="es-MX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5299554"/>
              </p:ext>
            </p:extLst>
          </p:nvPr>
        </p:nvGraphicFramePr>
        <p:xfrm>
          <a:off x="175260" y="1428750"/>
          <a:ext cx="11757660" cy="52920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Rectángulo redondeado 4"/>
          <p:cNvSpPr/>
          <p:nvPr/>
        </p:nvSpPr>
        <p:spPr>
          <a:xfrm>
            <a:off x="5006340" y="1690688"/>
            <a:ext cx="1645920" cy="9144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000" dirty="0" smtClean="0"/>
              <a:t>Modelo</a:t>
            </a:r>
            <a:endParaRPr lang="es-MX" sz="3000" dirty="0"/>
          </a:p>
        </p:txBody>
      </p:sp>
      <p:cxnSp>
        <p:nvCxnSpPr>
          <p:cNvPr id="7" name="Conector recto de flecha 6"/>
          <p:cNvCxnSpPr>
            <a:stCxn id="5" idx="2"/>
          </p:cNvCxnSpPr>
          <p:nvPr/>
        </p:nvCxnSpPr>
        <p:spPr>
          <a:xfrm>
            <a:off x="5829300" y="2605088"/>
            <a:ext cx="0" cy="869632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2747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Lectura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err="1" smtClean="0"/>
              <a:t>Hammarstrom</a:t>
            </a:r>
            <a:r>
              <a:rPr lang="es-MX" dirty="0" smtClean="0"/>
              <a:t> y </a:t>
            </a:r>
            <a:r>
              <a:rPr lang="es-MX" dirty="0" err="1" smtClean="0"/>
              <a:t>Borin</a:t>
            </a:r>
            <a:r>
              <a:rPr lang="es-MX" dirty="0" smtClean="0"/>
              <a:t> (2011) </a:t>
            </a:r>
            <a:r>
              <a:rPr lang="es-MX" dirty="0" err="1" smtClean="0"/>
              <a:t>Unsupervised</a:t>
            </a:r>
            <a:r>
              <a:rPr lang="es-MX" dirty="0" smtClean="0"/>
              <a:t> </a:t>
            </a:r>
            <a:r>
              <a:rPr lang="es-MX" dirty="0" err="1" smtClean="0"/>
              <a:t>Learning</a:t>
            </a:r>
            <a:r>
              <a:rPr lang="es-MX" dirty="0" smtClean="0"/>
              <a:t> of </a:t>
            </a:r>
            <a:r>
              <a:rPr lang="es-MX" dirty="0" err="1" smtClean="0"/>
              <a:t>Morphology</a:t>
            </a:r>
            <a:endParaRPr lang="es-MX" dirty="0" smtClean="0"/>
          </a:p>
          <a:p>
            <a:r>
              <a:rPr lang="es-MX" dirty="0" smtClean="0"/>
              <a:t>15 días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04576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Fin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76061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Retos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/>
              <a:t>2001: A </a:t>
            </a:r>
            <a:r>
              <a:rPr lang="es-MX" dirty="0" err="1"/>
              <a:t>Space</a:t>
            </a:r>
            <a:r>
              <a:rPr lang="es-MX" dirty="0"/>
              <a:t> </a:t>
            </a:r>
            <a:r>
              <a:rPr lang="es-MX" dirty="0" err="1" smtClean="0"/>
              <a:t>Odyssey</a:t>
            </a:r>
            <a:endParaRPr lang="es-MX" dirty="0" smtClean="0"/>
          </a:p>
          <a:p>
            <a:r>
              <a:rPr lang="en-US" i="1" dirty="0" smtClean="0"/>
              <a:t>Dave </a:t>
            </a:r>
            <a:r>
              <a:rPr lang="en-US" i="1" dirty="0"/>
              <a:t>Bowman: Open the pod bay doors, HAL.</a:t>
            </a:r>
          </a:p>
          <a:p>
            <a:r>
              <a:rPr lang="en-US" i="1" dirty="0"/>
              <a:t>HAL: I’m sorry Dave, I’m afraid I can’t do that.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324806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Retos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MX" dirty="0"/>
              <a:t>Inteligencia </a:t>
            </a:r>
            <a:r>
              <a:rPr lang="es-MX" dirty="0" smtClean="0"/>
              <a:t>artificial:</a:t>
            </a:r>
          </a:p>
          <a:p>
            <a:r>
              <a:rPr lang="es-MX" dirty="0" smtClean="0"/>
              <a:t>Lograr que las maquinas se comporten como un ser humano.</a:t>
            </a:r>
          </a:p>
          <a:p>
            <a:r>
              <a:rPr lang="es-MX" dirty="0" smtClean="0"/>
              <a:t>¿Si una máquina hace tareas de un ser humano, entonces “piensa”?</a:t>
            </a:r>
          </a:p>
          <a:p>
            <a:r>
              <a:rPr lang="es-MX" dirty="0" smtClean="0"/>
              <a:t>¿Qué es pensar?</a:t>
            </a:r>
          </a:p>
        </p:txBody>
      </p:sp>
    </p:spTree>
    <p:extLst>
      <p:ext uri="{BB962C8B-B14F-4D97-AF65-F5344CB8AC3E}">
        <p14:creationId xmlns:p14="http://schemas.microsoft.com/office/powerpoint/2010/main" val="41741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upload.wikimedia.org/wikipedia/commons/thumb/e/e4/Turing_Test_version_3.png/220px-Turing_Test_version_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49174" y="365125"/>
            <a:ext cx="2513627" cy="32220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Retos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MX" dirty="0" smtClean="0"/>
              <a:t>La prueba de Alan Turing (1950)</a:t>
            </a:r>
          </a:p>
          <a:p>
            <a:r>
              <a:rPr lang="es-MX" dirty="0" smtClean="0"/>
              <a:t>¿Las máquinas pueden pensar? </a:t>
            </a:r>
          </a:p>
          <a:p>
            <a:r>
              <a:rPr lang="es-MX" dirty="0" smtClean="0"/>
              <a:t>¿Las máquinas pueden imitar la manera de pensar?</a:t>
            </a:r>
          </a:p>
          <a:p>
            <a:r>
              <a:rPr lang="es-MX" dirty="0" smtClean="0"/>
              <a:t>Una persona evalúa (evaluador) las conversaciones en lenguaje natural entre un humano y una máquina</a:t>
            </a:r>
          </a:p>
          <a:p>
            <a:r>
              <a:rPr lang="es-MX" dirty="0" smtClean="0"/>
              <a:t>El evaluador sabe que en la conversación participa una máquina</a:t>
            </a:r>
          </a:p>
          <a:p>
            <a:r>
              <a:rPr lang="es-MX" dirty="0" smtClean="0"/>
              <a:t>La conversación está limitada al uso de teclado y monitor</a:t>
            </a:r>
          </a:p>
          <a:p>
            <a:r>
              <a:rPr lang="es-MX" dirty="0" smtClean="0"/>
              <a:t>Si el evaluador no pueda distinguir entre el humano y la máquina durante suficiente tiempo, la máquina habría pasado la prueba</a:t>
            </a:r>
          </a:p>
        </p:txBody>
      </p:sp>
    </p:spTree>
    <p:extLst>
      <p:ext uri="{BB962C8B-B14F-4D97-AF65-F5344CB8AC3E}">
        <p14:creationId xmlns:p14="http://schemas.microsoft.com/office/powerpoint/2010/main" val="2970750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Retos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MX" dirty="0" smtClean="0"/>
              <a:t>El cuarto chino (John </a:t>
            </a:r>
            <a:r>
              <a:rPr lang="es-MX" dirty="0" err="1" smtClean="0"/>
              <a:t>Searle</a:t>
            </a:r>
            <a:r>
              <a:rPr lang="es-MX" dirty="0" smtClean="0"/>
              <a:t>)</a:t>
            </a:r>
          </a:p>
          <a:p>
            <a:r>
              <a:rPr lang="es-MX" dirty="0" smtClean="0"/>
              <a:t>Supongamos que existe una máquina que se comporta como si supiera chino.</a:t>
            </a:r>
          </a:p>
          <a:p>
            <a:r>
              <a:rPr lang="es-MX" dirty="0" smtClean="0"/>
              <a:t>Toma caracteres chinos y, siguiendo un conjunto de instrucciones, produce caracteres chinos. Además, esta máquina responde apropiadamente a todas las preguntas de un ser humano. El ser humano no duda de que habla con otra persona.</a:t>
            </a:r>
          </a:p>
          <a:p>
            <a:r>
              <a:rPr lang="es-MX" dirty="0" smtClean="0"/>
              <a:t>¿La máquina entiende chino o simula la habilidad de entender chino?</a:t>
            </a:r>
          </a:p>
        </p:txBody>
      </p:sp>
    </p:spTree>
    <p:extLst>
      <p:ext uri="{BB962C8B-B14F-4D97-AF65-F5344CB8AC3E}">
        <p14:creationId xmlns:p14="http://schemas.microsoft.com/office/powerpoint/2010/main" val="3376655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Retos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>
            <a:noAutofit/>
          </a:bodyPr>
          <a:lstStyle/>
          <a:p>
            <a:pPr marL="0" lvl="0" indent="0">
              <a:buNone/>
            </a:pPr>
            <a:r>
              <a:rPr lang="es-MX" dirty="0">
                <a:solidFill>
                  <a:prstClr val="black"/>
                </a:solidFill>
              </a:rPr>
              <a:t>El cuarto chino (John </a:t>
            </a:r>
            <a:r>
              <a:rPr lang="es-MX" dirty="0" err="1">
                <a:solidFill>
                  <a:prstClr val="black"/>
                </a:solidFill>
              </a:rPr>
              <a:t>Searle</a:t>
            </a:r>
            <a:r>
              <a:rPr lang="es-MX" dirty="0">
                <a:solidFill>
                  <a:prstClr val="black"/>
                </a:solidFill>
              </a:rPr>
              <a:t>)</a:t>
            </a:r>
          </a:p>
          <a:p>
            <a:r>
              <a:rPr lang="es-MX" dirty="0" smtClean="0"/>
              <a:t>Ahora supongamos que una persona que no sabe chino está en un cuarto y tiene el programa de la computadora a su disposición.</a:t>
            </a:r>
          </a:p>
          <a:p>
            <a:r>
              <a:rPr lang="es-MX" dirty="0" smtClean="0"/>
              <a:t>Esa persona recibe un mensaje en chino a través de una rejilla de la puerta. Luego, siguiendo manualmente las instrucciones del programa, produce una respuesta apropiada en chino.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764799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Retos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>
            <a:noAutofit/>
          </a:bodyPr>
          <a:lstStyle/>
          <a:p>
            <a:pPr marL="0" lvl="0" indent="0">
              <a:buNone/>
            </a:pPr>
            <a:r>
              <a:rPr lang="es-MX" dirty="0">
                <a:solidFill>
                  <a:prstClr val="black"/>
                </a:solidFill>
              </a:rPr>
              <a:t>El cuarto chino (John </a:t>
            </a:r>
            <a:r>
              <a:rPr lang="es-MX" dirty="0" err="1">
                <a:solidFill>
                  <a:prstClr val="black"/>
                </a:solidFill>
              </a:rPr>
              <a:t>Searle</a:t>
            </a:r>
            <a:r>
              <a:rPr lang="es-MX" dirty="0">
                <a:solidFill>
                  <a:prstClr val="black"/>
                </a:solidFill>
              </a:rPr>
              <a:t>)</a:t>
            </a:r>
          </a:p>
          <a:p>
            <a:r>
              <a:rPr lang="es-MX" dirty="0" err="1" smtClean="0"/>
              <a:t>Searle</a:t>
            </a:r>
            <a:r>
              <a:rPr lang="es-MX" dirty="0" smtClean="0"/>
              <a:t> afirma que no hay diferencias esenciales entre la persona y el programa, ya que ambos simplemente siguen una serie de instrucciones. </a:t>
            </a:r>
          </a:p>
          <a:p>
            <a:r>
              <a:rPr lang="es-MX" dirty="0" smtClean="0"/>
              <a:t>Además, su comportamiento puede interpretarse como una demostración de conversación inteligente.</a:t>
            </a:r>
          </a:p>
          <a:p>
            <a:r>
              <a:rPr lang="es-MX" dirty="0" smtClean="0"/>
              <a:t>Sin embargo, la persona no entiende la conversación (“no sabe chino”) y la máquina tampoco.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516281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Retos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>
            <a:noAutofit/>
          </a:bodyPr>
          <a:lstStyle/>
          <a:p>
            <a:pPr marL="0" lvl="0" indent="0">
              <a:buNone/>
            </a:pPr>
            <a:r>
              <a:rPr lang="es-MX" dirty="0">
                <a:solidFill>
                  <a:prstClr val="black"/>
                </a:solidFill>
              </a:rPr>
              <a:t>El cuarto chino (John </a:t>
            </a:r>
            <a:r>
              <a:rPr lang="es-MX" dirty="0" err="1">
                <a:solidFill>
                  <a:prstClr val="black"/>
                </a:solidFill>
              </a:rPr>
              <a:t>Searle</a:t>
            </a:r>
            <a:r>
              <a:rPr lang="es-MX" dirty="0">
                <a:solidFill>
                  <a:prstClr val="black"/>
                </a:solidFill>
              </a:rPr>
              <a:t>)</a:t>
            </a:r>
          </a:p>
          <a:p>
            <a:r>
              <a:rPr lang="es-MX" dirty="0" smtClean="0"/>
              <a:t>Las máquinas no necesitan una mente, necesitan un modelo de la mente (simular una mente)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819721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Retos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 smtClean="0"/>
              <a:t>Ambigüedad:</a:t>
            </a:r>
          </a:p>
          <a:p>
            <a:r>
              <a:rPr lang="en-US" dirty="0" smtClean="0"/>
              <a:t>“We </a:t>
            </a:r>
            <a:r>
              <a:rPr lang="en-US" dirty="0"/>
              <a:t>say some input is </a:t>
            </a:r>
            <a:r>
              <a:rPr lang="en-US" b="1" dirty="0"/>
              <a:t>ambiguous </a:t>
            </a:r>
            <a:r>
              <a:rPr lang="en-US" dirty="0"/>
              <a:t>if there are multiple alternative </a:t>
            </a:r>
            <a:r>
              <a:rPr lang="en-US" dirty="0" smtClean="0"/>
              <a:t>linguistic structures </a:t>
            </a:r>
            <a:r>
              <a:rPr lang="en-US" dirty="0"/>
              <a:t>that can be built for </a:t>
            </a:r>
            <a:r>
              <a:rPr lang="en-US" dirty="0" smtClean="0"/>
              <a:t>it” (</a:t>
            </a:r>
            <a:r>
              <a:rPr lang="en-US" dirty="0" err="1" smtClean="0"/>
              <a:t>Jurafsky</a:t>
            </a:r>
            <a:r>
              <a:rPr lang="en-US" dirty="0" smtClean="0"/>
              <a:t>, 2007)</a:t>
            </a:r>
          </a:p>
          <a:p>
            <a:r>
              <a:rPr lang="es-MX" dirty="0" smtClean="0"/>
              <a:t>Resolver la ambigüedad o desambiguar</a:t>
            </a:r>
          </a:p>
          <a:p>
            <a:r>
              <a:rPr lang="es-MX" dirty="0" smtClean="0"/>
              <a:t>Ejemplos de ambigüedad</a:t>
            </a:r>
          </a:p>
          <a:p>
            <a:r>
              <a:rPr lang="es-MX" dirty="0" smtClean="0"/>
              <a:t>¿Es posible?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16252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481</TotalTime>
  <Words>572</Words>
  <Application>Microsoft Office PowerPoint</Application>
  <PresentationFormat>Panorámica</PresentationFormat>
  <Paragraphs>82</Paragraphs>
  <Slides>17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Wingdings</vt:lpstr>
      <vt:lpstr>Tema de Office</vt:lpstr>
      <vt:lpstr>Lingüística computacional</vt:lpstr>
      <vt:lpstr>Retos</vt:lpstr>
      <vt:lpstr>Retos</vt:lpstr>
      <vt:lpstr>Retos</vt:lpstr>
      <vt:lpstr>Retos</vt:lpstr>
      <vt:lpstr>Retos</vt:lpstr>
      <vt:lpstr>Retos</vt:lpstr>
      <vt:lpstr>Retos</vt:lpstr>
      <vt:lpstr>Retos</vt:lpstr>
      <vt:lpstr>Retos</vt:lpstr>
      <vt:lpstr>Retos</vt:lpstr>
      <vt:lpstr>Retos</vt:lpstr>
      <vt:lpstr>Retos</vt:lpstr>
      <vt:lpstr>Retos</vt:lpstr>
      <vt:lpstr>Lingüística computacional</vt:lpstr>
      <vt:lpstr>Lectura</vt:lpstr>
      <vt:lpstr>Fin</vt:lpstr>
    </vt:vector>
  </TitlesOfParts>
  <Company>Instituto de Ingeniería UNAM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Lingüística computacional</dc:title>
  <dc:creator>Carlos Francisco Méndez Cruz</dc:creator>
  <cp:lastModifiedBy>Carlos Francisco Méndez Cruz</cp:lastModifiedBy>
  <cp:revision>42</cp:revision>
  <dcterms:created xsi:type="dcterms:W3CDTF">2015-08-11T18:14:02Z</dcterms:created>
  <dcterms:modified xsi:type="dcterms:W3CDTF">2015-08-19T11:56:39Z</dcterms:modified>
</cp:coreProperties>
</file>