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74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23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72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5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3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2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85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78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0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AE48-2E73-493E-9F95-17B48608410B}" type="datetimeFigureOut">
              <a:rPr lang="es-MX" smtClean="0"/>
              <a:t>12/08/2015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17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mendezc@iingen.unam.m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Lingüística computacional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Presentación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598072" y="5586153"/>
            <a:ext cx="4995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Escuela Nacional de Antropología e Historia (ENAH)</a:t>
            </a:r>
          </a:p>
          <a:p>
            <a:pPr algn="ctr"/>
            <a:r>
              <a:rPr lang="es-MX" dirty="0" smtClean="0"/>
              <a:t>Agosto – diciembre de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39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Criterios de evaluación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Se </a:t>
            </a:r>
            <a:r>
              <a:rPr lang="es-MX" dirty="0"/>
              <a:t>tomarán en cuenta </a:t>
            </a:r>
            <a:r>
              <a:rPr lang="es-MX" dirty="0" smtClean="0"/>
              <a:t>los siguientes elementos </a:t>
            </a:r>
            <a:r>
              <a:rPr lang="es-MX" dirty="0"/>
              <a:t>de evaluación:</a:t>
            </a:r>
          </a:p>
          <a:p>
            <a:pPr lvl="0"/>
            <a:r>
              <a:rPr lang="es-MX" dirty="0" smtClean="0"/>
              <a:t>2 exámenes teóricos (50%). Uno a medio semestre y uno al final</a:t>
            </a:r>
            <a:endParaRPr lang="es-MX" dirty="0"/>
          </a:p>
          <a:p>
            <a:pPr lvl="0"/>
            <a:r>
              <a:rPr lang="es-MX" dirty="0" smtClean="0"/>
              <a:t>1 trabajo final (en </a:t>
            </a:r>
            <a:r>
              <a:rPr lang="es-MX" dirty="0"/>
              <a:t>formato de artículo </a:t>
            </a:r>
            <a:r>
              <a:rPr lang="es-MX" dirty="0" smtClean="0"/>
              <a:t>científico) en </a:t>
            </a:r>
            <a:r>
              <a:rPr lang="es-MX" dirty="0"/>
              <a:t>donde se analice un </a:t>
            </a:r>
            <a:r>
              <a:rPr lang="es-MX" dirty="0" smtClean="0"/>
              <a:t>fenómeno lingüístico usando corpus y con perspectiva computacional (30%)</a:t>
            </a:r>
          </a:p>
          <a:p>
            <a:pPr lvl="0"/>
            <a:r>
              <a:rPr lang="es-MX" dirty="0" smtClean="0"/>
              <a:t>Tareas (20%)</a:t>
            </a:r>
          </a:p>
          <a:p>
            <a:pPr lvl="1"/>
            <a:r>
              <a:rPr lang="es-MX" dirty="0" smtClean="0"/>
              <a:t>Prácticas</a:t>
            </a:r>
          </a:p>
          <a:p>
            <a:pPr lvl="1"/>
            <a:r>
              <a:rPr lang="es-MX" dirty="0" smtClean="0"/>
              <a:t>Lecturas (cuestionario)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543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 básica (mínima)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Jurafsky</a:t>
            </a:r>
            <a:r>
              <a:rPr lang="es-MX" dirty="0"/>
              <a:t>, D. y Martin, J. H. (2007). </a:t>
            </a:r>
            <a:r>
              <a:rPr lang="en-US" dirty="0"/>
              <a:t>Speech and Language Processing: an Introduction to Natural Language Processing, Computational Linguistics, and Speech Recognition. Upper Saddle River, N.J.: Pearson Prentice Hall. </a:t>
            </a:r>
            <a:endParaRPr lang="es-MX" dirty="0"/>
          </a:p>
          <a:p>
            <a:r>
              <a:rPr lang="en-US" dirty="0" smtClean="0"/>
              <a:t>Manning</a:t>
            </a:r>
            <a:r>
              <a:rPr lang="en-US" dirty="0"/>
              <a:t>, C. D. y </a:t>
            </a:r>
            <a:r>
              <a:rPr lang="en-US" dirty="0" err="1"/>
              <a:t>Schütze</a:t>
            </a:r>
            <a:r>
              <a:rPr lang="en-US" dirty="0"/>
              <a:t>, H. (1999). Foundations of Statistical Natural Language Processing. Cambridge, Mass.: The MIT Press.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227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Propuestas opcionales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Corpus segmentado morfológicamente para español para la 10th </a:t>
            </a:r>
            <a:r>
              <a:rPr lang="es-MX" dirty="0" err="1"/>
              <a:t>Conference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Language</a:t>
            </a:r>
            <a:r>
              <a:rPr lang="es-MX" dirty="0"/>
              <a:t> </a:t>
            </a:r>
            <a:r>
              <a:rPr lang="es-MX" dirty="0" err="1"/>
              <a:t>Resources</a:t>
            </a:r>
            <a:r>
              <a:rPr lang="es-MX" dirty="0"/>
              <a:t> and </a:t>
            </a:r>
            <a:r>
              <a:rPr lang="es-MX" dirty="0" err="1"/>
              <a:t>Evaluation</a:t>
            </a:r>
            <a:r>
              <a:rPr lang="es-MX" dirty="0"/>
              <a:t> (LREC 2016 ) PORTOROŽ, SLOVENIA, 23-28 </a:t>
            </a:r>
            <a:r>
              <a:rPr lang="es-MX" dirty="0" err="1"/>
              <a:t>May</a:t>
            </a:r>
            <a:r>
              <a:rPr lang="es-MX" dirty="0"/>
              <a:t> </a:t>
            </a:r>
            <a:r>
              <a:rPr lang="es-MX" dirty="0" smtClean="0"/>
              <a:t>2016 (grupal)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Artículo científico sobre análisis automático en corpus para congreso o revista (individual o grupal)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964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Profesor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Dr. Carlos Méndez (</a:t>
            </a:r>
            <a:r>
              <a:rPr lang="es-MX" dirty="0" smtClean="0">
                <a:hlinkClick r:id="rId2"/>
              </a:rPr>
              <a:t>cmendezc@iingen.unam.mx</a:t>
            </a:r>
            <a:r>
              <a:rPr lang="es-MX" dirty="0" smtClean="0"/>
              <a:t>)</a:t>
            </a:r>
          </a:p>
          <a:p>
            <a:r>
              <a:rPr lang="es-MX" dirty="0" smtClean="0"/>
              <a:t>Licenciado en informática, maestro en lingüística hispánica y doctor en lingüística (UNAM)</a:t>
            </a:r>
          </a:p>
          <a:p>
            <a:r>
              <a:rPr lang="es-MX" dirty="0" smtClean="0"/>
              <a:t>Investigador posdoctoral</a:t>
            </a:r>
          </a:p>
          <a:p>
            <a:r>
              <a:rPr lang="es-MX" dirty="0" smtClean="0"/>
              <a:t>Lingüística computacional: aprendizaje no supervisado de morfología</a:t>
            </a:r>
          </a:p>
          <a:p>
            <a:r>
              <a:rPr lang="es-MX" dirty="0" smtClean="0"/>
              <a:t>Inferir, a partir de un corpus no etiquetado y de forma automática, una descripción morfológica de una lengua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820" y="236761"/>
            <a:ext cx="2504240" cy="10142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167" y="236761"/>
            <a:ext cx="3175283" cy="101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3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Profesor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Proyecto </a:t>
            </a:r>
            <a:r>
              <a:rPr lang="es-ES" dirty="0" err="1" smtClean="0"/>
              <a:t>CONACyT</a:t>
            </a:r>
            <a:r>
              <a:rPr lang="es-ES" dirty="0" smtClean="0"/>
              <a:t> </a:t>
            </a:r>
            <a:r>
              <a:rPr lang="es-ES" i="1" dirty="0" smtClean="0"/>
              <a:t>Caracterización </a:t>
            </a:r>
            <a:r>
              <a:rPr lang="es-ES" i="1" dirty="0"/>
              <a:t>de huellas textuales para análisis </a:t>
            </a:r>
            <a:r>
              <a:rPr lang="es-ES" i="1" dirty="0" smtClean="0"/>
              <a:t>forense</a:t>
            </a:r>
          </a:p>
          <a:p>
            <a:r>
              <a:rPr lang="es-ES" dirty="0" smtClean="0"/>
              <a:t>Perfilamiento </a:t>
            </a:r>
            <a:r>
              <a:rPr lang="es-ES" dirty="0" smtClean="0"/>
              <a:t>de autor: determinar automáticamente el género y edad del autor de un </a:t>
            </a:r>
            <a:r>
              <a:rPr lang="es-ES" dirty="0" smtClean="0"/>
              <a:t>documento</a:t>
            </a:r>
          </a:p>
          <a:p>
            <a:r>
              <a:rPr lang="es-ES" dirty="0" smtClean="0"/>
              <a:t>Análisis de rasgos estilísticos del autor: uso de signos de puntuación, léxico, cantidad de palabras por oración, riqueza léxica, etcétera</a:t>
            </a:r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7544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Profesor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Proyecto </a:t>
            </a:r>
            <a:r>
              <a:rPr lang="es-ES" dirty="0" smtClean="0"/>
              <a:t>OCRMX S. A. </a:t>
            </a:r>
            <a:r>
              <a:rPr lang="es-MX" i="1" dirty="0"/>
              <a:t>Desarrollo de un sistema de </a:t>
            </a:r>
            <a:r>
              <a:rPr lang="es-MX" i="1" dirty="0" smtClean="0"/>
              <a:t>publicación </a:t>
            </a:r>
            <a:r>
              <a:rPr lang="es-MX" i="1" dirty="0"/>
              <a:t>de </a:t>
            </a:r>
            <a:r>
              <a:rPr lang="es-MX" i="1" dirty="0" smtClean="0"/>
              <a:t>una biblioteca </a:t>
            </a:r>
            <a:r>
              <a:rPr lang="es-MX" i="1" dirty="0"/>
              <a:t>de arte </a:t>
            </a:r>
            <a:r>
              <a:rPr lang="es-MX" i="1" dirty="0" smtClean="0"/>
              <a:t>mexicano </a:t>
            </a:r>
            <a:endParaRPr lang="es-MX" i="1" dirty="0"/>
          </a:p>
          <a:p>
            <a:r>
              <a:rPr lang="es-MX" dirty="0" smtClean="0"/>
              <a:t>1) Publicar la biblioteca</a:t>
            </a:r>
          </a:p>
          <a:p>
            <a:r>
              <a:rPr lang="es-MX" dirty="0" smtClean="0"/>
              <a:t>2) Encontrara automáticamente libros que traten del mismo tema</a:t>
            </a:r>
          </a:p>
          <a:p>
            <a:r>
              <a:rPr lang="es-MX" dirty="0" smtClean="0"/>
              <a:t>3) Agrupar automáticamente libros por contenido</a:t>
            </a:r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2626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Optativa</a:t>
            </a:r>
          </a:p>
          <a:p>
            <a:r>
              <a:rPr lang="es-MX" dirty="0" smtClean="0"/>
              <a:t>Miércoles de 9 a 13</a:t>
            </a:r>
          </a:p>
          <a:p>
            <a:r>
              <a:rPr lang="es-MX" dirty="0" smtClean="0"/>
              <a:t>Laboratorio de lingüística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50218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 smtClean="0"/>
              <a:t>1) El </a:t>
            </a:r>
            <a:r>
              <a:rPr lang="es-MX" dirty="0"/>
              <a:t>alumno reconocerá los fundamentos del análisis lingüístico desde la perspectiva computacional.</a:t>
            </a:r>
          </a:p>
          <a:p>
            <a:pPr lvl="0"/>
            <a:r>
              <a:rPr lang="es-MX" dirty="0" smtClean="0"/>
              <a:t>2) El </a:t>
            </a:r>
            <a:r>
              <a:rPr lang="es-MX" dirty="0"/>
              <a:t>alumno reconocerá las principales propuestas de la Lingüística computacional para el estudio de algunos fenómenos lingüísticos.</a:t>
            </a:r>
          </a:p>
          <a:p>
            <a:r>
              <a:rPr lang="es-MX" dirty="0" smtClean="0"/>
              <a:t>3) El </a:t>
            </a:r>
            <a:r>
              <a:rPr lang="es-MX" dirty="0"/>
              <a:t>alumno será capaz de proponer un análisis lingüístico con perspectiva computacional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NO es curso de programación</a:t>
            </a:r>
          </a:p>
          <a:p>
            <a:r>
              <a:rPr lang="es-MX" dirty="0" smtClean="0"/>
              <a:t>Conocer y usar programas de análisis lingüístico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3879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MX" dirty="0"/>
              <a:t>Lingüística computacional</a:t>
            </a:r>
          </a:p>
          <a:p>
            <a:pPr lvl="1"/>
            <a:r>
              <a:rPr lang="es-MX" dirty="0"/>
              <a:t>Definición y alcance</a:t>
            </a:r>
          </a:p>
          <a:p>
            <a:pPr lvl="1"/>
            <a:r>
              <a:rPr lang="es-MX" dirty="0"/>
              <a:t>Retos</a:t>
            </a:r>
          </a:p>
          <a:p>
            <a:pPr lvl="1"/>
            <a:r>
              <a:rPr lang="es-MX" dirty="0" smtClean="0"/>
              <a:t>Estadística y probabilidad</a:t>
            </a:r>
            <a:endParaRPr lang="es-MX" dirty="0"/>
          </a:p>
          <a:p>
            <a:pPr lvl="0"/>
            <a:r>
              <a:rPr lang="es-MX" dirty="0"/>
              <a:t>Morfología</a:t>
            </a:r>
          </a:p>
          <a:p>
            <a:pPr lvl="1"/>
            <a:r>
              <a:rPr lang="es-MX" dirty="0"/>
              <a:t>Aprendizaje no supervisado de morfología</a:t>
            </a:r>
          </a:p>
          <a:p>
            <a:pPr lvl="1"/>
            <a:r>
              <a:rPr lang="es-MX" dirty="0"/>
              <a:t>Autómatas de estados finitos (expresiones regulares)</a:t>
            </a:r>
          </a:p>
          <a:p>
            <a:pPr lvl="1"/>
            <a:r>
              <a:rPr lang="es-MX" dirty="0"/>
              <a:t>Morfotáctica de estados finitos</a:t>
            </a:r>
          </a:p>
          <a:p>
            <a:pPr lvl="0"/>
            <a:r>
              <a:rPr lang="es-MX" dirty="0"/>
              <a:t>Morfosintaxis</a:t>
            </a:r>
          </a:p>
          <a:p>
            <a:pPr lvl="1"/>
            <a:r>
              <a:rPr lang="es-MX" dirty="0"/>
              <a:t>Etiquetado de partes de la oración</a:t>
            </a:r>
          </a:p>
          <a:p>
            <a:pPr lvl="1"/>
            <a:r>
              <a:rPr lang="es-MX" dirty="0"/>
              <a:t>Modelo de n-gramas</a:t>
            </a:r>
          </a:p>
          <a:p>
            <a:pPr lvl="1"/>
            <a:r>
              <a:rPr lang="es-MX" dirty="0"/>
              <a:t>Autómatas </a:t>
            </a:r>
            <a:r>
              <a:rPr lang="es-MX" dirty="0" smtClean="0"/>
              <a:t>probabilísticos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26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 smtClean="0"/>
              <a:t>Sintaxis</a:t>
            </a:r>
            <a:endParaRPr lang="es-MX" dirty="0"/>
          </a:p>
          <a:p>
            <a:pPr lvl="1"/>
            <a:r>
              <a:rPr lang="es-MX" dirty="0"/>
              <a:t>Tipos de gramáticas</a:t>
            </a:r>
          </a:p>
          <a:p>
            <a:pPr lvl="1"/>
            <a:r>
              <a:rPr lang="es-MX" dirty="0"/>
              <a:t>Análisis sintáctico</a:t>
            </a:r>
          </a:p>
          <a:p>
            <a:pPr lvl="1"/>
            <a:r>
              <a:rPr lang="es-MX" dirty="0"/>
              <a:t>Análisis de dependencias</a:t>
            </a:r>
          </a:p>
          <a:p>
            <a:pPr lvl="0"/>
            <a:r>
              <a:rPr lang="es-MX" dirty="0"/>
              <a:t>Semántica léxica</a:t>
            </a:r>
          </a:p>
          <a:p>
            <a:pPr lvl="1"/>
            <a:r>
              <a:rPr lang="es-MX" dirty="0"/>
              <a:t>Modelo de bolsa de palabras</a:t>
            </a:r>
          </a:p>
          <a:p>
            <a:pPr lvl="1"/>
            <a:r>
              <a:rPr lang="es-MX" dirty="0"/>
              <a:t>Modelo de espacio vectorial</a:t>
            </a:r>
          </a:p>
          <a:p>
            <a:pPr lvl="1"/>
            <a:r>
              <a:rPr lang="es-MX" dirty="0"/>
              <a:t>Modelo de semántica </a:t>
            </a:r>
            <a:r>
              <a:rPr lang="es-MX" dirty="0" smtClean="0"/>
              <a:t>distribucional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474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Estrategias de aprendizaje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Se proponen las siguientes estrategias de aprendizaje:</a:t>
            </a:r>
          </a:p>
          <a:p>
            <a:pPr lvl="0"/>
            <a:r>
              <a:rPr lang="es-MX" dirty="0"/>
              <a:t>Exposición por parte del profesor.</a:t>
            </a:r>
          </a:p>
          <a:p>
            <a:pPr lvl="0"/>
            <a:r>
              <a:rPr lang="es-MX" dirty="0"/>
              <a:t>Lectura de artículos académicos y capítulos de libros.</a:t>
            </a:r>
          </a:p>
          <a:p>
            <a:pPr lvl="0"/>
            <a:r>
              <a:rPr lang="es-MX" dirty="0"/>
              <a:t>Discusión en clase.</a:t>
            </a:r>
          </a:p>
          <a:p>
            <a:pPr lvl="0"/>
            <a:r>
              <a:rPr lang="es-MX" dirty="0"/>
              <a:t>Prácticas con corpus </a:t>
            </a:r>
            <a:r>
              <a:rPr lang="es-MX" dirty="0" smtClean="0"/>
              <a:t>lingüísticos (tareas).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781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521</Words>
  <Application>Microsoft Office PowerPoint</Application>
  <PresentationFormat>Panorámica</PresentationFormat>
  <Paragraphs>73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Lingüística computacional</vt:lpstr>
      <vt:lpstr>Profesor</vt:lpstr>
      <vt:lpstr>Profesor</vt:lpstr>
      <vt:lpstr>Profesor</vt:lpstr>
      <vt:lpstr>Materia</vt:lpstr>
      <vt:lpstr>Objetivos</vt:lpstr>
      <vt:lpstr>Contenido</vt:lpstr>
      <vt:lpstr>Contenido</vt:lpstr>
      <vt:lpstr>Estrategias de aprendizaje</vt:lpstr>
      <vt:lpstr>Criterios de evaluación</vt:lpstr>
      <vt:lpstr>Bibliografía básica (mínima)</vt:lpstr>
      <vt:lpstr>Propuestas opcionales</vt:lpstr>
    </vt:vector>
  </TitlesOfParts>
  <Company>Instituto de Ingeniería 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Lingüística computacional</dc:title>
  <dc:creator>Carlos Francisco Méndez Cruz</dc:creator>
  <cp:lastModifiedBy>Carlos Francisco Méndez Cruz</cp:lastModifiedBy>
  <cp:revision>18</cp:revision>
  <dcterms:created xsi:type="dcterms:W3CDTF">2015-08-11T18:14:02Z</dcterms:created>
  <dcterms:modified xsi:type="dcterms:W3CDTF">2015-08-12T11:07:56Z</dcterms:modified>
</cp:coreProperties>
</file>