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65" r:id="rId4"/>
    <p:sldId id="284" r:id="rId5"/>
    <p:sldId id="266" r:id="rId6"/>
    <p:sldId id="283" r:id="rId7"/>
    <p:sldId id="285" r:id="rId8"/>
    <p:sldId id="259" r:id="rId9"/>
    <p:sldId id="261" r:id="rId10"/>
    <p:sldId id="260" r:id="rId11"/>
    <p:sldId id="264" r:id="rId12"/>
    <p:sldId id="267" r:id="rId13"/>
    <p:sldId id="271" r:id="rId14"/>
    <p:sldId id="272" r:id="rId15"/>
    <p:sldId id="269" r:id="rId16"/>
    <p:sldId id="270" r:id="rId17"/>
    <p:sldId id="273" r:id="rId18"/>
    <p:sldId id="274" r:id="rId19"/>
    <p:sldId id="268" r:id="rId20"/>
    <p:sldId id="275" r:id="rId21"/>
    <p:sldId id="276" r:id="rId22"/>
    <p:sldId id="287" r:id="rId23"/>
    <p:sldId id="277" r:id="rId24"/>
    <p:sldId id="278" r:id="rId25"/>
    <p:sldId id="290" r:id="rId26"/>
    <p:sldId id="279" r:id="rId27"/>
    <p:sldId id="280" r:id="rId28"/>
    <p:sldId id="281" r:id="rId29"/>
    <p:sldId id="282" r:id="rId30"/>
    <p:sldId id="288" r:id="rId31"/>
    <p:sldId id="292" r:id="rId3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B278A-712B-4994-A329-40DEC2B5B0BF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5" csCatId="colorful" phldr="1"/>
      <dgm:spPr/>
    </dgm:pt>
    <dgm:pt modelId="{00BD9D03-9F08-476D-A547-2D90E736DBB4}">
      <dgm:prSet phldrT="[Texto]" custT="1"/>
      <dgm:spPr/>
      <dgm:t>
        <a:bodyPr/>
        <a:lstStyle/>
        <a:p>
          <a:r>
            <a:rPr lang="es-MX" sz="2800" dirty="0" smtClean="0"/>
            <a:t>Lingüística</a:t>
          </a:r>
          <a:endParaRPr lang="es-MX" sz="2800" dirty="0"/>
        </a:p>
      </dgm:t>
    </dgm:pt>
    <dgm:pt modelId="{4A625881-421D-42A1-8D66-532656A16B2A}" type="parTrans" cxnId="{8E3866C4-FFAA-4565-AFC9-E167940AC62C}">
      <dgm:prSet/>
      <dgm:spPr/>
      <dgm:t>
        <a:bodyPr/>
        <a:lstStyle/>
        <a:p>
          <a:endParaRPr lang="es-MX" sz="2400"/>
        </a:p>
      </dgm:t>
    </dgm:pt>
    <dgm:pt modelId="{5F0EAB4A-93C5-4221-81C8-D7656F5CAB57}" type="sibTrans" cxnId="{8E3866C4-FFAA-4565-AFC9-E167940AC62C}">
      <dgm:prSet custT="1"/>
      <dgm:spPr/>
      <dgm:t>
        <a:bodyPr/>
        <a:lstStyle/>
        <a:p>
          <a:endParaRPr lang="es-MX" sz="2400"/>
        </a:p>
      </dgm:t>
    </dgm:pt>
    <dgm:pt modelId="{9BE054A0-3A26-45E9-8AFB-E063C3CA4A44}">
      <dgm:prSet phldrT="[Texto]" custT="1"/>
      <dgm:spPr/>
      <dgm:t>
        <a:bodyPr/>
        <a:lstStyle/>
        <a:p>
          <a:r>
            <a:rPr lang="es-MX" sz="2800" dirty="0" smtClean="0"/>
            <a:t>Ciencias de la computación</a:t>
          </a:r>
          <a:endParaRPr lang="es-MX" sz="2800" dirty="0"/>
        </a:p>
      </dgm:t>
    </dgm:pt>
    <dgm:pt modelId="{38DE307A-E2A1-459C-B4D5-0E895BC65401}" type="parTrans" cxnId="{45169C1D-5AA1-4046-92D6-08781B4D5A5C}">
      <dgm:prSet/>
      <dgm:spPr/>
      <dgm:t>
        <a:bodyPr/>
        <a:lstStyle/>
        <a:p>
          <a:endParaRPr lang="es-MX" sz="2400"/>
        </a:p>
      </dgm:t>
    </dgm:pt>
    <dgm:pt modelId="{B18266CE-7630-45ED-AFAA-02DC38FF21C5}" type="sibTrans" cxnId="{45169C1D-5AA1-4046-92D6-08781B4D5A5C}">
      <dgm:prSet custT="1"/>
      <dgm:spPr/>
      <dgm:t>
        <a:bodyPr/>
        <a:lstStyle/>
        <a:p>
          <a:endParaRPr lang="es-MX" sz="2400"/>
        </a:p>
      </dgm:t>
    </dgm:pt>
    <dgm:pt modelId="{4993114B-E66F-4A8C-B408-8D9F79A9BADE}">
      <dgm:prSet phldrT="[Texto]" custT="1"/>
      <dgm:spPr/>
      <dgm:t>
        <a:bodyPr/>
        <a:lstStyle/>
        <a:p>
          <a:r>
            <a:rPr lang="es-MX" sz="2800" dirty="0" smtClean="0"/>
            <a:t>Lingüística computacional</a:t>
          </a:r>
          <a:endParaRPr lang="es-MX" sz="2800" dirty="0"/>
        </a:p>
      </dgm:t>
    </dgm:pt>
    <dgm:pt modelId="{19C4A7E2-EDCA-46C0-93E2-94BD775BA043}" type="parTrans" cxnId="{0E922760-4266-449D-B9BC-881DF45E8B39}">
      <dgm:prSet/>
      <dgm:spPr/>
      <dgm:t>
        <a:bodyPr/>
        <a:lstStyle/>
        <a:p>
          <a:endParaRPr lang="es-MX" sz="2400"/>
        </a:p>
      </dgm:t>
    </dgm:pt>
    <dgm:pt modelId="{A4E70AE5-AA72-4809-9C03-DFA9EC7EC4CE}" type="sibTrans" cxnId="{0E922760-4266-449D-B9BC-881DF45E8B39}">
      <dgm:prSet/>
      <dgm:spPr/>
      <dgm:t>
        <a:bodyPr/>
        <a:lstStyle/>
        <a:p>
          <a:endParaRPr lang="es-MX" sz="2400"/>
        </a:p>
      </dgm:t>
    </dgm:pt>
    <dgm:pt modelId="{91486EA3-FCDA-4C86-93C3-46C90B717379}" type="pres">
      <dgm:prSet presAssocID="{0F2B278A-712B-4994-A329-40DEC2B5B0BF}" presName="linearFlow" presStyleCnt="0">
        <dgm:presLayoutVars>
          <dgm:dir/>
          <dgm:resizeHandles val="exact"/>
        </dgm:presLayoutVars>
      </dgm:prSet>
      <dgm:spPr/>
    </dgm:pt>
    <dgm:pt modelId="{7D2D7502-6253-4213-AB0A-E1CACEC017DC}" type="pres">
      <dgm:prSet presAssocID="{00BD9D03-9F08-476D-A547-2D90E736DBB4}" presName="node" presStyleLbl="node1" presStyleIdx="0" presStyleCnt="3" custScaleX="132221" custScaleY="1314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C4106C-1BE0-4EAB-BE5C-2926EA88C291}" type="pres">
      <dgm:prSet presAssocID="{5F0EAB4A-93C5-4221-81C8-D7656F5CAB57}" presName="spacerL" presStyleCnt="0"/>
      <dgm:spPr/>
    </dgm:pt>
    <dgm:pt modelId="{F09108C9-3747-49E2-BF12-C480567BBFC1}" type="pres">
      <dgm:prSet presAssocID="{5F0EAB4A-93C5-4221-81C8-D7656F5CAB57}" presName="sibTrans" presStyleLbl="sibTrans2D1" presStyleIdx="0" presStyleCnt="2" custScaleX="55642" custScaleY="59949"/>
      <dgm:spPr/>
      <dgm:t>
        <a:bodyPr/>
        <a:lstStyle/>
        <a:p>
          <a:endParaRPr lang="es-MX"/>
        </a:p>
      </dgm:t>
    </dgm:pt>
    <dgm:pt modelId="{65419422-D703-4017-AA7E-D5BC93A37520}" type="pres">
      <dgm:prSet presAssocID="{5F0EAB4A-93C5-4221-81C8-D7656F5CAB57}" presName="spacerR" presStyleCnt="0"/>
      <dgm:spPr/>
    </dgm:pt>
    <dgm:pt modelId="{A37C54E4-A5E1-4280-883B-8BC47D4DBE85}" type="pres">
      <dgm:prSet presAssocID="{9BE054A0-3A26-45E9-8AFB-E063C3CA4A44}" presName="node" presStyleLbl="node1" presStyleIdx="1" presStyleCnt="3" custScaleX="132221" custScaleY="1314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2243D7-5DC0-42ED-869B-A6461AB6BE81}" type="pres">
      <dgm:prSet presAssocID="{B18266CE-7630-45ED-AFAA-02DC38FF21C5}" presName="spacerL" presStyleCnt="0"/>
      <dgm:spPr/>
    </dgm:pt>
    <dgm:pt modelId="{0D59C93A-1E73-422D-8D63-9692BC83362B}" type="pres">
      <dgm:prSet presAssocID="{B18266CE-7630-45ED-AFAA-02DC38FF21C5}" presName="sibTrans" presStyleLbl="sibTrans2D1" presStyleIdx="1" presStyleCnt="2" custScaleX="39119" custScaleY="43776"/>
      <dgm:spPr/>
      <dgm:t>
        <a:bodyPr/>
        <a:lstStyle/>
        <a:p>
          <a:endParaRPr lang="es-MX"/>
        </a:p>
      </dgm:t>
    </dgm:pt>
    <dgm:pt modelId="{AA2E9B41-C3D4-4528-949A-0BD8715256C2}" type="pres">
      <dgm:prSet presAssocID="{B18266CE-7630-45ED-AFAA-02DC38FF21C5}" presName="spacerR" presStyleCnt="0"/>
      <dgm:spPr/>
    </dgm:pt>
    <dgm:pt modelId="{B9F56E16-E46A-4860-BC2F-40E5A6CDA618}" type="pres">
      <dgm:prSet presAssocID="{4993114B-E66F-4A8C-B408-8D9F79A9BADE}" presName="node" presStyleLbl="node1" presStyleIdx="2" presStyleCnt="3" custScaleX="132221" custScaleY="1314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84160CF-4D0F-42E8-9A14-3A517EE9D5BE}" type="presOf" srcId="{5F0EAB4A-93C5-4221-81C8-D7656F5CAB57}" destId="{F09108C9-3747-49E2-BF12-C480567BBFC1}" srcOrd="0" destOrd="0" presId="urn:microsoft.com/office/officeart/2005/8/layout/equation1"/>
    <dgm:cxn modelId="{26C32DBD-8EC7-492C-9775-9425717CE258}" type="presOf" srcId="{00BD9D03-9F08-476D-A547-2D90E736DBB4}" destId="{7D2D7502-6253-4213-AB0A-E1CACEC017DC}" srcOrd="0" destOrd="0" presId="urn:microsoft.com/office/officeart/2005/8/layout/equation1"/>
    <dgm:cxn modelId="{40A9BD0F-EAC1-45B8-8751-9D480F65F7C7}" type="presOf" srcId="{0F2B278A-712B-4994-A329-40DEC2B5B0BF}" destId="{91486EA3-FCDA-4C86-93C3-46C90B717379}" srcOrd="0" destOrd="0" presId="urn:microsoft.com/office/officeart/2005/8/layout/equation1"/>
    <dgm:cxn modelId="{0E922760-4266-449D-B9BC-881DF45E8B39}" srcId="{0F2B278A-712B-4994-A329-40DEC2B5B0BF}" destId="{4993114B-E66F-4A8C-B408-8D9F79A9BADE}" srcOrd="2" destOrd="0" parTransId="{19C4A7E2-EDCA-46C0-93E2-94BD775BA043}" sibTransId="{A4E70AE5-AA72-4809-9C03-DFA9EC7EC4CE}"/>
    <dgm:cxn modelId="{4C0CA6DE-9D4E-4A08-993A-88E948C7F535}" type="presOf" srcId="{4993114B-E66F-4A8C-B408-8D9F79A9BADE}" destId="{B9F56E16-E46A-4860-BC2F-40E5A6CDA618}" srcOrd="0" destOrd="0" presId="urn:microsoft.com/office/officeart/2005/8/layout/equation1"/>
    <dgm:cxn modelId="{D1D0BDCE-783F-4C96-A055-F18CB0C9B2DC}" type="presOf" srcId="{9BE054A0-3A26-45E9-8AFB-E063C3CA4A44}" destId="{A37C54E4-A5E1-4280-883B-8BC47D4DBE85}" srcOrd="0" destOrd="0" presId="urn:microsoft.com/office/officeart/2005/8/layout/equation1"/>
    <dgm:cxn modelId="{A9A72E6D-5853-4BC6-9E35-EBEFF3A0BB68}" type="presOf" srcId="{B18266CE-7630-45ED-AFAA-02DC38FF21C5}" destId="{0D59C93A-1E73-422D-8D63-9692BC83362B}" srcOrd="0" destOrd="0" presId="urn:microsoft.com/office/officeart/2005/8/layout/equation1"/>
    <dgm:cxn modelId="{8E3866C4-FFAA-4565-AFC9-E167940AC62C}" srcId="{0F2B278A-712B-4994-A329-40DEC2B5B0BF}" destId="{00BD9D03-9F08-476D-A547-2D90E736DBB4}" srcOrd="0" destOrd="0" parTransId="{4A625881-421D-42A1-8D66-532656A16B2A}" sibTransId="{5F0EAB4A-93C5-4221-81C8-D7656F5CAB57}"/>
    <dgm:cxn modelId="{45169C1D-5AA1-4046-92D6-08781B4D5A5C}" srcId="{0F2B278A-712B-4994-A329-40DEC2B5B0BF}" destId="{9BE054A0-3A26-45E9-8AFB-E063C3CA4A44}" srcOrd="1" destOrd="0" parTransId="{38DE307A-E2A1-459C-B4D5-0E895BC65401}" sibTransId="{B18266CE-7630-45ED-AFAA-02DC38FF21C5}"/>
    <dgm:cxn modelId="{CF12AEAD-081D-4131-975B-8CBAEC82484D}" type="presParOf" srcId="{91486EA3-FCDA-4C86-93C3-46C90B717379}" destId="{7D2D7502-6253-4213-AB0A-E1CACEC017DC}" srcOrd="0" destOrd="0" presId="urn:microsoft.com/office/officeart/2005/8/layout/equation1"/>
    <dgm:cxn modelId="{723BFB83-EF86-4FCB-8777-FB17A4BA2417}" type="presParOf" srcId="{91486EA3-FCDA-4C86-93C3-46C90B717379}" destId="{70C4106C-1BE0-4EAB-BE5C-2926EA88C291}" srcOrd="1" destOrd="0" presId="urn:microsoft.com/office/officeart/2005/8/layout/equation1"/>
    <dgm:cxn modelId="{19F0B7C1-1BF3-4DED-8AA8-1301731A1FA1}" type="presParOf" srcId="{91486EA3-FCDA-4C86-93C3-46C90B717379}" destId="{F09108C9-3747-49E2-BF12-C480567BBFC1}" srcOrd="2" destOrd="0" presId="urn:microsoft.com/office/officeart/2005/8/layout/equation1"/>
    <dgm:cxn modelId="{AC708414-9DD0-418D-83A1-0A9A9837844D}" type="presParOf" srcId="{91486EA3-FCDA-4C86-93C3-46C90B717379}" destId="{65419422-D703-4017-AA7E-D5BC93A37520}" srcOrd="3" destOrd="0" presId="urn:microsoft.com/office/officeart/2005/8/layout/equation1"/>
    <dgm:cxn modelId="{B05B3456-7DF2-402A-91FF-08520D5BDA25}" type="presParOf" srcId="{91486EA3-FCDA-4C86-93C3-46C90B717379}" destId="{A37C54E4-A5E1-4280-883B-8BC47D4DBE85}" srcOrd="4" destOrd="0" presId="urn:microsoft.com/office/officeart/2005/8/layout/equation1"/>
    <dgm:cxn modelId="{720760AE-47F3-4ADD-A3F5-FCE7B1D8E309}" type="presParOf" srcId="{91486EA3-FCDA-4C86-93C3-46C90B717379}" destId="{722243D7-5DC0-42ED-869B-A6461AB6BE81}" srcOrd="5" destOrd="0" presId="urn:microsoft.com/office/officeart/2005/8/layout/equation1"/>
    <dgm:cxn modelId="{E96BF466-98B5-4CA6-BC55-61B74FBE9F86}" type="presParOf" srcId="{91486EA3-FCDA-4C86-93C3-46C90B717379}" destId="{0D59C93A-1E73-422D-8D63-9692BC83362B}" srcOrd="6" destOrd="0" presId="urn:microsoft.com/office/officeart/2005/8/layout/equation1"/>
    <dgm:cxn modelId="{E429B0A8-04D8-4651-A013-7DCC5A1E7360}" type="presParOf" srcId="{91486EA3-FCDA-4C86-93C3-46C90B717379}" destId="{AA2E9B41-C3D4-4528-949A-0BD8715256C2}" srcOrd="7" destOrd="0" presId="urn:microsoft.com/office/officeart/2005/8/layout/equation1"/>
    <dgm:cxn modelId="{9A47647C-9D12-48D8-9143-8ACC10EF2577}" type="presParOf" srcId="{91486EA3-FCDA-4C86-93C3-46C90B717379}" destId="{B9F56E16-E46A-4860-BC2F-40E5A6CDA61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0B1A3C-301A-49CD-8201-EB2B265A4D65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F09BCFBE-DCD8-4752-A9B3-E4F20B669BD3}">
      <dgm:prSet phldrT="[Texto]" custT="1"/>
      <dgm:spPr/>
      <dgm:t>
        <a:bodyPr/>
        <a:lstStyle/>
        <a:p>
          <a:r>
            <a:rPr lang="es-MX" sz="2800" dirty="0" smtClean="0"/>
            <a:t>Lingüística computacional</a:t>
          </a:r>
          <a:endParaRPr lang="es-MX" sz="2800" dirty="0"/>
        </a:p>
      </dgm:t>
    </dgm:pt>
    <dgm:pt modelId="{4BD24FF6-726E-45B3-9206-844F302D6ACE}" type="parTrans" cxnId="{914549FA-E6DC-41C4-A627-807504F59BE0}">
      <dgm:prSet/>
      <dgm:spPr/>
      <dgm:t>
        <a:bodyPr/>
        <a:lstStyle/>
        <a:p>
          <a:endParaRPr lang="es-MX"/>
        </a:p>
      </dgm:t>
    </dgm:pt>
    <dgm:pt modelId="{E63200F1-F2D5-4D8B-95A2-695BBF054EAF}" type="sibTrans" cxnId="{914549FA-E6DC-41C4-A627-807504F59BE0}">
      <dgm:prSet/>
      <dgm:spPr/>
      <dgm:t>
        <a:bodyPr/>
        <a:lstStyle/>
        <a:p>
          <a:endParaRPr lang="es-MX"/>
        </a:p>
      </dgm:t>
    </dgm:pt>
    <dgm:pt modelId="{6143173A-456B-45BF-9A24-640216A9CE8E}">
      <dgm:prSet phldrT="[Texto]" custT="1"/>
      <dgm:spPr/>
      <dgm:t>
        <a:bodyPr/>
        <a:lstStyle/>
        <a:p>
          <a:r>
            <a:rPr lang="es-MX" sz="2400" dirty="0" smtClean="0"/>
            <a:t>Estadística</a:t>
          </a:r>
          <a:endParaRPr lang="es-MX" sz="2400" dirty="0"/>
        </a:p>
      </dgm:t>
    </dgm:pt>
    <dgm:pt modelId="{D9F2A6DA-BBF0-4028-9E60-2C28FC8B1380}" type="parTrans" cxnId="{B7168619-8FEE-49BC-822A-F5DAAE79E225}">
      <dgm:prSet/>
      <dgm:spPr/>
      <dgm:t>
        <a:bodyPr/>
        <a:lstStyle/>
        <a:p>
          <a:endParaRPr lang="es-MX"/>
        </a:p>
      </dgm:t>
    </dgm:pt>
    <dgm:pt modelId="{5DC77227-83C3-42BC-83AC-AB239F0C53CF}" type="sibTrans" cxnId="{B7168619-8FEE-49BC-822A-F5DAAE79E225}">
      <dgm:prSet/>
      <dgm:spPr/>
      <dgm:t>
        <a:bodyPr/>
        <a:lstStyle/>
        <a:p>
          <a:endParaRPr lang="es-MX"/>
        </a:p>
      </dgm:t>
    </dgm:pt>
    <dgm:pt modelId="{9600CF7F-69C1-44BE-A9CE-03CEEE90F805}">
      <dgm:prSet phldrT="[Texto]" custT="1"/>
      <dgm:spPr/>
      <dgm:t>
        <a:bodyPr/>
        <a:lstStyle/>
        <a:p>
          <a:r>
            <a:rPr lang="es-MX" sz="2400" dirty="0" smtClean="0"/>
            <a:t>Aprendizaje automático</a:t>
          </a:r>
          <a:endParaRPr lang="es-MX" sz="2400" dirty="0"/>
        </a:p>
      </dgm:t>
    </dgm:pt>
    <dgm:pt modelId="{B3CB72EE-2C59-400D-9D0C-D52A7A7F1111}" type="parTrans" cxnId="{DEC3536C-927B-4822-97F3-C44D02C9229E}">
      <dgm:prSet/>
      <dgm:spPr/>
      <dgm:t>
        <a:bodyPr/>
        <a:lstStyle/>
        <a:p>
          <a:endParaRPr lang="es-MX"/>
        </a:p>
      </dgm:t>
    </dgm:pt>
    <dgm:pt modelId="{48BB2C16-2C87-4E91-8F90-A9A9394A5658}" type="sibTrans" cxnId="{DEC3536C-927B-4822-97F3-C44D02C9229E}">
      <dgm:prSet/>
      <dgm:spPr/>
      <dgm:t>
        <a:bodyPr/>
        <a:lstStyle/>
        <a:p>
          <a:endParaRPr lang="es-MX"/>
        </a:p>
      </dgm:t>
    </dgm:pt>
    <dgm:pt modelId="{48456708-B3BE-4072-BBBD-A6DF6548B509}">
      <dgm:prSet phldrT="[Texto]" custT="1"/>
      <dgm:spPr/>
      <dgm:t>
        <a:bodyPr/>
        <a:lstStyle/>
        <a:p>
          <a:r>
            <a:rPr lang="es-MX" sz="2400" dirty="0" smtClean="0"/>
            <a:t>Teoría de la probabilidad</a:t>
          </a:r>
          <a:endParaRPr lang="es-MX" sz="2400" dirty="0"/>
        </a:p>
      </dgm:t>
    </dgm:pt>
    <dgm:pt modelId="{64A19FF6-7B23-4BDB-B4D1-B9BB206DB90F}" type="parTrans" cxnId="{F3C238BC-F6A6-4A08-A315-FC009B717743}">
      <dgm:prSet/>
      <dgm:spPr/>
      <dgm:t>
        <a:bodyPr/>
        <a:lstStyle/>
        <a:p>
          <a:endParaRPr lang="es-MX"/>
        </a:p>
      </dgm:t>
    </dgm:pt>
    <dgm:pt modelId="{39B750E7-58E1-4190-9EDE-7E1A69024E41}" type="sibTrans" cxnId="{F3C238BC-F6A6-4A08-A315-FC009B717743}">
      <dgm:prSet/>
      <dgm:spPr/>
      <dgm:t>
        <a:bodyPr/>
        <a:lstStyle/>
        <a:p>
          <a:endParaRPr lang="es-MX"/>
        </a:p>
      </dgm:t>
    </dgm:pt>
    <dgm:pt modelId="{6631967A-659A-4DC9-AD35-F3F6F9163C20}">
      <dgm:prSet phldrT="[Texto]" custT="1"/>
      <dgm:spPr/>
      <dgm:t>
        <a:bodyPr/>
        <a:lstStyle/>
        <a:p>
          <a:r>
            <a:rPr lang="es-MX" sz="2400" dirty="0" smtClean="0"/>
            <a:t>Lingüística basada en corpus</a:t>
          </a:r>
          <a:endParaRPr lang="es-MX" sz="2400" dirty="0"/>
        </a:p>
      </dgm:t>
    </dgm:pt>
    <dgm:pt modelId="{651A93AE-E1A5-4569-A3BD-684AAB9F231A}" type="parTrans" cxnId="{7F993B7D-A669-4F22-A822-C4838C22C28A}">
      <dgm:prSet/>
      <dgm:spPr/>
      <dgm:t>
        <a:bodyPr/>
        <a:lstStyle/>
        <a:p>
          <a:endParaRPr lang="es-MX"/>
        </a:p>
      </dgm:t>
    </dgm:pt>
    <dgm:pt modelId="{6DB378C9-229E-4209-88A8-64442009CC9F}" type="sibTrans" cxnId="{7F993B7D-A669-4F22-A822-C4838C22C28A}">
      <dgm:prSet/>
      <dgm:spPr/>
      <dgm:t>
        <a:bodyPr/>
        <a:lstStyle/>
        <a:p>
          <a:endParaRPr lang="es-MX"/>
        </a:p>
      </dgm:t>
    </dgm:pt>
    <dgm:pt modelId="{8B0DCCE6-C1EE-4CB5-B74A-D114242C7687}" type="pres">
      <dgm:prSet presAssocID="{9D0B1A3C-301A-49CD-8201-EB2B265A4D6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D1F069C-5D9E-4E60-A055-2876ABF165FE}" type="pres">
      <dgm:prSet presAssocID="{9D0B1A3C-301A-49CD-8201-EB2B265A4D65}" presName="radial" presStyleCnt="0">
        <dgm:presLayoutVars>
          <dgm:animLvl val="ctr"/>
        </dgm:presLayoutVars>
      </dgm:prSet>
      <dgm:spPr/>
    </dgm:pt>
    <dgm:pt modelId="{39C8A73B-0B7C-418F-BC30-9AFB623FEC47}" type="pres">
      <dgm:prSet presAssocID="{F09BCFBE-DCD8-4752-A9B3-E4F20B669BD3}" presName="centerShape" presStyleLbl="vennNode1" presStyleIdx="0" presStyleCnt="5" custScaleX="110258" custScaleY="107550"/>
      <dgm:spPr/>
      <dgm:t>
        <a:bodyPr/>
        <a:lstStyle/>
        <a:p>
          <a:endParaRPr lang="es-MX"/>
        </a:p>
      </dgm:t>
    </dgm:pt>
    <dgm:pt modelId="{E0981D39-A136-4098-BFFF-BE2E3557200B}" type="pres">
      <dgm:prSet presAssocID="{6143173A-456B-45BF-9A24-640216A9CE8E}" presName="node" presStyleLbl="vennNode1" presStyleIdx="1" presStyleCnt="5" custScaleX="165838" custScaleY="1624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C233C4-A9EC-41D3-B5F2-E4C4C02E0B9E}" type="pres">
      <dgm:prSet presAssocID="{9600CF7F-69C1-44BE-A9CE-03CEEE90F805}" presName="node" presStyleLbl="vennNode1" presStyleIdx="2" presStyleCnt="5" custScaleX="165838" custScaleY="162486" custRadScaleRad="135051" custRadScaleInc="-2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FFA6D2-BC8D-46F0-9A1D-41652051B97C}" type="pres">
      <dgm:prSet presAssocID="{48456708-B3BE-4072-BBBD-A6DF6548B509}" presName="node" presStyleLbl="vennNode1" presStyleIdx="3" presStyleCnt="5" custScaleX="165838" custScaleY="1624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5361559-365E-406E-AB8B-DDA8557C948B}" type="pres">
      <dgm:prSet presAssocID="{6631967A-659A-4DC9-AD35-F3F6F9163C20}" presName="node" presStyleLbl="vennNode1" presStyleIdx="4" presStyleCnt="5" custScaleX="165838" custScaleY="162486" custRadScaleRad="135051" custRadScaleInc="-2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5891AD2-A8F3-495A-A9B3-59B000AB258C}" type="presOf" srcId="{6631967A-659A-4DC9-AD35-F3F6F9163C20}" destId="{05361559-365E-406E-AB8B-DDA8557C948B}" srcOrd="0" destOrd="0" presId="urn:microsoft.com/office/officeart/2005/8/layout/radial3"/>
    <dgm:cxn modelId="{914549FA-E6DC-41C4-A627-807504F59BE0}" srcId="{9D0B1A3C-301A-49CD-8201-EB2B265A4D65}" destId="{F09BCFBE-DCD8-4752-A9B3-E4F20B669BD3}" srcOrd="0" destOrd="0" parTransId="{4BD24FF6-726E-45B3-9206-844F302D6ACE}" sibTransId="{E63200F1-F2D5-4D8B-95A2-695BBF054EAF}"/>
    <dgm:cxn modelId="{F3D2E1FD-9C95-4C4B-835C-84602521A4FA}" type="presOf" srcId="{F09BCFBE-DCD8-4752-A9B3-E4F20B669BD3}" destId="{39C8A73B-0B7C-418F-BC30-9AFB623FEC47}" srcOrd="0" destOrd="0" presId="urn:microsoft.com/office/officeart/2005/8/layout/radial3"/>
    <dgm:cxn modelId="{DEC3536C-927B-4822-97F3-C44D02C9229E}" srcId="{F09BCFBE-DCD8-4752-A9B3-E4F20B669BD3}" destId="{9600CF7F-69C1-44BE-A9CE-03CEEE90F805}" srcOrd="1" destOrd="0" parTransId="{B3CB72EE-2C59-400D-9D0C-D52A7A7F1111}" sibTransId="{48BB2C16-2C87-4E91-8F90-A9A9394A5658}"/>
    <dgm:cxn modelId="{7F993B7D-A669-4F22-A822-C4838C22C28A}" srcId="{F09BCFBE-DCD8-4752-A9B3-E4F20B669BD3}" destId="{6631967A-659A-4DC9-AD35-F3F6F9163C20}" srcOrd="3" destOrd="0" parTransId="{651A93AE-E1A5-4569-A3BD-684AAB9F231A}" sibTransId="{6DB378C9-229E-4209-88A8-64442009CC9F}"/>
    <dgm:cxn modelId="{F3C238BC-F6A6-4A08-A315-FC009B717743}" srcId="{F09BCFBE-DCD8-4752-A9B3-E4F20B669BD3}" destId="{48456708-B3BE-4072-BBBD-A6DF6548B509}" srcOrd="2" destOrd="0" parTransId="{64A19FF6-7B23-4BDB-B4D1-B9BB206DB90F}" sibTransId="{39B750E7-58E1-4190-9EDE-7E1A69024E41}"/>
    <dgm:cxn modelId="{974D8CDA-9C85-4DDF-BF76-3A68EE829856}" type="presOf" srcId="{6143173A-456B-45BF-9A24-640216A9CE8E}" destId="{E0981D39-A136-4098-BFFF-BE2E3557200B}" srcOrd="0" destOrd="0" presId="urn:microsoft.com/office/officeart/2005/8/layout/radial3"/>
    <dgm:cxn modelId="{F6DACFCB-B59E-41D4-AC3F-2064192036C6}" type="presOf" srcId="{9D0B1A3C-301A-49CD-8201-EB2B265A4D65}" destId="{8B0DCCE6-C1EE-4CB5-B74A-D114242C7687}" srcOrd="0" destOrd="0" presId="urn:microsoft.com/office/officeart/2005/8/layout/radial3"/>
    <dgm:cxn modelId="{B7168619-8FEE-49BC-822A-F5DAAE79E225}" srcId="{F09BCFBE-DCD8-4752-A9B3-E4F20B669BD3}" destId="{6143173A-456B-45BF-9A24-640216A9CE8E}" srcOrd="0" destOrd="0" parTransId="{D9F2A6DA-BBF0-4028-9E60-2C28FC8B1380}" sibTransId="{5DC77227-83C3-42BC-83AC-AB239F0C53CF}"/>
    <dgm:cxn modelId="{6F9571F4-C09F-4E80-9C3F-44FFBCDFC872}" type="presOf" srcId="{9600CF7F-69C1-44BE-A9CE-03CEEE90F805}" destId="{19C233C4-A9EC-41D3-B5F2-E4C4C02E0B9E}" srcOrd="0" destOrd="0" presId="urn:microsoft.com/office/officeart/2005/8/layout/radial3"/>
    <dgm:cxn modelId="{7C45F26B-CECC-411B-83BA-D1B883655C63}" type="presOf" srcId="{48456708-B3BE-4072-BBBD-A6DF6548B509}" destId="{92FFA6D2-BC8D-46F0-9A1D-41652051B97C}" srcOrd="0" destOrd="0" presId="urn:microsoft.com/office/officeart/2005/8/layout/radial3"/>
    <dgm:cxn modelId="{17549986-78D8-4A92-826B-FCF7F4374D8B}" type="presParOf" srcId="{8B0DCCE6-C1EE-4CB5-B74A-D114242C7687}" destId="{7D1F069C-5D9E-4E60-A055-2876ABF165FE}" srcOrd="0" destOrd="0" presId="urn:microsoft.com/office/officeart/2005/8/layout/radial3"/>
    <dgm:cxn modelId="{07FE6FE5-DD4E-4FAF-A7CA-F28A037F6608}" type="presParOf" srcId="{7D1F069C-5D9E-4E60-A055-2876ABF165FE}" destId="{39C8A73B-0B7C-418F-BC30-9AFB623FEC47}" srcOrd="0" destOrd="0" presId="urn:microsoft.com/office/officeart/2005/8/layout/radial3"/>
    <dgm:cxn modelId="{84DD5DEB-E421-417B-90ED-B1A5C2ED2250}" type="presParOf" srcId="{7D1F069C-5D9E-4E60-A055-2876ABF165FE}" destId="{E0981D39-A136-4098-BFFF-BE2E3557200B}" srcOrd="1" destOrd="0" presId="urn:microsoft.com/office/officeart/2005/8/layout/radial3"/>
    <dgm:cxn modelId="{6D0505DE-F4C0-4BE4-91D5-BB79C38E4B52}" type="presParOf" srcId="{7D1F069C-5D9E-4E60-A055-2876ABF165FE}" destId="{19C233C4-A9EC-41D3-B5F2-E4C4C02E0B9E}" srcOrd="2" destOrd="0" presId="urn:microsoft.com/office/officeart/2005/8/layout/radial3"/>
    <dgm:cxn modelId="{B93B9BBF-FBE9-4AF1-BFBC-9738A6BFDCE3}" type="presParOf" srcId="{7D1F069C-5D9E-4E60-A055-2876ABF165FE}" destId="{92FFA6D2-BC8D-46F0-9A1D-41652051B97C}" srcOrd="3" destOrd="0" presId="urn:microsoft.com/office/officeart/2005/8/layout/radial3"/>
    <dgm:cxn modelId="{3DF0021A-F65A-483F-851D-B9FC29C373F4}" type="presParOf" srcId="{7D1F069C-5D9E-4E60-A055-2876ABF165FE}" destId="{05361559-365E-406E-AB8B-DDA8557C948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D7502-6253-4213-AB0A-E1CACEC017DC}">
      <dsp:nvSpPr>
        <dsp:cNvPr id="0" name=""/>
        <dsp:cNvSpPr/>
      </dsp:nvSpPr>
      <dsp:spPr>
        <a:xfrm>
          <a:off x="694" y="1047405"/>
          <a:ext cx="3259934" cy="32419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Lingüística</a:t>
          </a:r>
          <a:endParaRPr lang="es-MX" sz="2800" kern="1200" dirty="0"/>
        </a:p>
      </dsp:txBody>
      <dsp:txXfrm>
        <a:off x="478100" y="1522179"/>
        <a:ext cx="2305122" cy="2292412"/>
      </dsp:txXfrm>
    </dsp:sp>
    <dsp:sp modelId="{F09108C9-3747-49E2-BF12-C480567BBFC1}">
      <dsp:nvSpPr>
        <dsp:cNvPr id="0" name=""/>
        <dsp:cNvSpPr/>
      </dsp:nvSpPr>
      <dsp:spPr>
        <a:xfrm>
          <a:off x="3460829" y="2239750"/>
          <a:ext cx="795681" cy="85727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3566297" y="2574813"/>
        <a:ext cx="584745" cy="187145"/>
      </dsp:txXfrm>
    </dsp:sp>
    <dsp:sp modelId="{A37C54E4-A5E1-4280-883B-8BC47D4DBE85}">
      <dsp:nvSpPr>
        <dsp:cNvPr id="0" name=""/>
        <dsp:cNvSpPr/>
      </dsp:nvSpPr>
      <dsp:spPr>
        <a:xfrm>
          <a:off x="4456710" y="1047405"/>
          <a:ext cx="3259934" cy="3241960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Ciencias de la computación</a:t>
          </a:r>
          <a:endParaRPr lang="es-MX" sz="2800" kern="1200" dirty="0"/>
        </a:p>
      </dsp:txBody>
      <dsp:txXfrm>
        <a:off x="4934116" y="1522179"/>
        <a:ext cx="2305122" cy="2292412"/>
      </dsp:txXfrm>
    </dsp:sp>
    <dsp:sp modelId="{0D59C93A-1E73-422D-8D63-9692BC83362B}">
      <dsp:nvSpPr>
        <dsp:cNvPr id="0" name=""/>
        <dsp:cNvSpPr/>
      </dsp:nvSpPr>
      <dsp:spPr>
        <a:xfrm>
          <a:off x="7916845" y="2355387"/>
          <a:ext cx="559402" cy="625997"/>
        </a:xfrm>
        <a:prstGeom prst="mathEqual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7990994" y="2484342"/>
        <a:ext cx="411104" cy="368087"/>
      </dsp:txXfrm>
    </dsp:sp>
    <dsp:sp modelId="{B9F56E16-E46A-4860-BC2F-40E5A6CDA618}">
      <dsp:nvSpPr>
        <dsp:cNvPr id="0" name=""/>
        <dsp:cNvSpPr/>
      </dsp:nvSpPr>
      <dsp:spPr>
        <a:xfrm>
          <a:off x="8676447" y="1047405"/>
          <a:ext cx="3259934" cy="3241960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Lingüística computacional</a:t>
          </a:r>
          <a:endParaRPr lang="es-MX" sz="2800" kern="1200" dirty="0"/>
        </a:p>
      </dsp:txBody>
      <dsp:txXfrm>
        <a:off x="9153853" y="1522179"/>
        <a:ext cx="2305122" cy="229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66FA6-0653-4932-B6E6-248B59488B6C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7A182-0955-4C1A-BE86-C1818E5FBA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74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7A182-0955-4C1A-BE86-C1818E5FBA63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931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7A182-0955-4C1A-BE86-C1818E5FBA63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07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74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23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72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5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3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1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29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85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78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00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5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3AE48-2E73-493E-9F95-17B48608410B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958D-6B55-43EA-ABDA-A14FA7856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17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Lingüística computacional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Definición y alcance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598072" y="5586153"/>
            <a:ext cx="4995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Escuela Nacional de Antropología e Historia (ENAH)</a:t>
            </a:r>
          </a:p>
          <a:p>
            <a:pPr algn="ctr"/>
            <a:r>
              <a:rPr lang="es-MX" dirty="0" smtClean="0"/>
              <a:t>Agosto – diciembre de 2015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39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Lingüística computacional estadística</a:t>
            </a:r>
          </a:p>
          <a:p>
            <a:r>
              <a:rPr lang="es-MX" dirty="0" smtClean="0"/>
              <a:t>Principal herramienta es contar cosas (estadística)</a:t>
            </a:r>
          </a:p>
          <a:p>
            <a:r>
              <a:rPr lang="es-MX" dirty="0" smtClean="0"/>
              <a:t>Teoría de la probabilidad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713" y="3040395"/>
            <a:ext cx="609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Corpus</a:t>
            </a:r>
          </a:p>
          <a:p>
            <a:pPr lvl="1"/>
            <a:r>
              <a:rPr lang="es-MX" dirty="0" smtClean="0"/>
              <a:t>Colección de materiales hablados o escritos</a:t>
            </a:r>
            <a:endParaRPr lang="es-MX" dirty="0"/>
          </a:p>
          <a:p>
            <a:r>
              <a:rPr lang="es-MX" dirty="0" smtClean="0"/>
              <a:t>Corpus lingüísticos</a:t>
            </a:r>
          </a:p>
          <a:p>
            <a:pPr lvl="1"/>
            <a:r>
              <a:rPr lang="es-MX" dirty="0" smtClean="0"/>
              <a:t>Colección de materiales hablados o escritos recopilados bajo ciertos criterios de investigación para análisis lingüísticos.</a:t>
            </a:r>
          </a:p>
          <a:p>
            <a:r>
              <a:rPr lang="es-MX" dirty="0" smtClean="0"/>
              <a:t>Estudios basados en corpus (Lingüística de corpus)</a:t>
            </a:r>
          </a:p>
          <a:p>
            <a:r>
              <a:rPr lang="es-MX" dirty="0" smtClean="0"/>
              <a:t>Corpus (en lingüística computacional)</a:t>
            </a:r>
          </a:p>
          <a:p>
            <a:pPr lvl="1"/>
            <a:r>
              <a:rPr lang="es-MX" dirty="0" smtClean="0"/>
              <a:t>Colección de documentos o grabaciones</a:t>
            </a:r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577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Algoritmo</a:t>
            </a:r>
          </a:p>
          <a:p>
            <a:r>
              <a:rPr lang="es-MX" dirty="0" smtClean="0"/>
              <a:t>Serie de pasos finitos y ordenados para resolver un problema</a:t>
            </a:r>
            <a:r>
              <a:rPr lang="en-US" dirty="0" smtClean="0"/>
              <a:t>.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¿Quién hace el algoritmo?</a:t>
            </a:r>
          </a:p>
          <a:p>
            <a:r>
              <a:rPr lang="es-MX" dirty="0" smtClean="0"/>
              <a:t>Una persona</a:t>
            </a:r>
          </a:p>
          <a:p>
            <a:r>
              <a:rPr lang="es-MX" dirty="0" smtClean="0"/>
              <a:t>Una computadora (aprendizaje automático)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580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¿Por qué dejar que una máquina haga el algoritmo?</a:t>
            </a:r>
          </a:p>
          <a:p>
            <a:r>
              <a:rPr lang="es-MX" dirty="0" smtClean="0"/>
              <a:t>Demasiados datos</a:t>
            </a:r>
            <a:r>
              <a:rPr lang="en-US" dirty="0" smtClean="0"/>
              <a:t>.</a:t>
            </a:r>
          </a:p>
          <a:p>
            <a:r>
              <a:rPr lang="es-MX" dirty="0" smtClean="0"/>
              <a:t>Problemas muy complejos</a:t>
            </a:r>
            <a:r>
              <a:rPr lang="en-US" dirty="0" smtClean="0"/>
              <a:t>.</a:t>
            </a:r>
          </a:p>
          <a:p>
            <a:r>
              <a:rPr lang="es-MX" dirty="0" smtClean="0"/>
              <a:t>Demasiadas</a:t>
            </a:r>
            <a:r>
              <a:rPr lang="en-US" dirty="0" smtClean="0"/>
              <a:t> </a:t>
            </a:r>
            <a:r>
              <a:rPr lang="es-MX" dirty="0" smtClean="0"/>
              <a:t>variables</a:t>
            </a:r>
            <a:r>
              <a:rPr lang="en-US" dirty="0" smtClean="0"/>
              <a:t>.</a:t>
            </a:r>
            <a:endParaRPr lang="es-MX" dirty="0" smtClean="0"/>
          </a:p>
          <a:p>
            <a:r>
              <a:rPr lang="es-MX" dirty="0" smtClean="0"/>
              <a:t>Le toma menos tiempo.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082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Aprendizaje automático</a:t>
            </a:r>
          </a:p>
          <a:p>
            <a:r>
              <a:rPr lang="es-MX" dirty="0" smtClean="0"/>
              <a:t>Estudio y desarrollo de algoritmos que pueden “aprender” a partir de datos y hacer predicciones sobre ellos</a:t>
            </a:r>
            <a:r>
              <a:rPr lang="en-US" dirty="0" smtClean="0"/>
              <a:t>.</a:t>
            </a:r>
          </a:p>
          <a:p>
            <a:r>
              <a:rPr lang="es-MX" dirty="0" smtClean="0"/>
              <a:t>Esos algoritmos construyen un modelo a partir de los datos para hacer predicciones o “tomar decisiones</a:t>
            </a:r>
            <a:r>
              <a:rPr lang="en-US" dirty="0" smtClean="0"/>
              <a:t>”.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877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Aprendizaje automático</a:t>
            </a:r>
          </a:p>
          <a:p>
            <a:r>
              <a:rPr lang="es-MX" dirty="0" smtClean="0"/>
              <a:t>Supervisado: la computadora recibe ejemplos de entrada </a:t>
            </a:r>
            <a:r>
              <a:rPr lang="es-MX" dirty="0"/>
              <a:t>a partir de los cuales “aprende” reglas para </a:t>
            </a:r>
            <a:r>
              <a:rPr lang="es-MX" dirty="0" smtClean="0"/>
              <a:t>predecir ejemplos de salida</a:t>
            </a:r>
            <a:r>
              <a:rPr lang="en-US" dirty="0" smtClean="0"/>
              <a:t>.</a:t>
            </a:r>
            <a:endParaRPr lang="es-MX" dirty="0" smtClean="0"/>
          </a:p>
          <a:p>
            <a:r>
              <a:rPr lang="es-MX" dirty="0" smtClean="0"/>
              <a:t>No supervisado: la computadora NO recibe ejemplos de entrada y tiene que “descubrir” una estructura en los datos.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03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Aprendizaje automático</a:t>
            </a:r>
          </a:p>
          <a:p>
            <a:r>
              <a:rPr lang="es-MX" dirty="0" smtClean="0"/>
              <a:t>Supervisado: clasificación</a:t>
            </a:r>
            <a:r>
              <a:rPr lang="en-US" dirty="0" smtClean="0"/>
              <a:t>.</a:t>
            </a:r>
            <a:endParaRPr lang="es-MX" dirty="0" smtClean="0"/>
          </a:p>
          <a:p>
            <a:r>
              <a:rPr lang="es-MX" dirty="0" smtClean="0"/>
              <a:t>No supervisado: agrupamiento.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802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Clasificación automática</a:t>
            </a:r>
          </a:p>
          <a:p>
            <a:r>
              <a:rPr lang="es-MX" dirty="0" smtClean="0"/>
              <a:t>Clase: etiqueta asignada a cada ejemplo (objeto) clasificado</a:t>
            </a:r>
          </a:p>
          <a:p>
            <a:r>
              <a:rPr lang="es-MX" dirty="0" smtClean="0"/>
              <a:t>Características: atributos de los ejemplos (objetos) que son usados para clasificarlos</a:t>
            </a:r>
          </a:p>
          <a:p>
            <a:r>
              <a:rPr lang="es-MX" dirty="0" smtClean="0"/>
              <a:t>Conjunto de datos de entrenamiento: conjunto de ejemplos (objetos) previamente clasificados a partir de los cuales se obtiene un modelo clasificador</a:t>
            </a:r>
          </a:p>
          <a:p>
            <a:r>
              <a:rPr lang="es-MX" dirty="0" smtClean="0"/>
              <a:t>Conjunto de datos de evaluación: conjunto de nuevos ejemplos que serán clasificados usando el modelo clasificador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780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Clasificación automática</a:t>
            </a:r>
          </a:p>
          <a:p>
            <a:r>
              <a:rPr lang="es-MX" dirty="0" smtClean="0"/>
              <a:t>Modelo clasificador: una función que recibe los valores de las características de un ejemplo y regresa su correspondiente clase (=predicción)</a:t>
            </a:r>
          </a:p>
          <a:p>
            <a:r>
              <a:rPr lang="es-MX" dirty="0" smtClean="0"/>
              <a:t>Ejemplo = objeto, vector, instancia, registro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450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Clasificación automática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79" y="90959"/>
            <a:ext cx="11522522" cy="676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3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116378" y="1363287"/>
          <a:ext cx="11937077" cy="5336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914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Clasificación automática</a:t>
            </a:r>
          </a:p>
          <a:p>
            <a:r>
              <a:rPr lang="es-MX" dirty="0" smtClean="0"/>
              <a:t>Identificación de perfiles de clientes</a:t>
            </a:r>
          </a:p>
          <a:p>
            <a:r>
              <a:rPr lang="es-MX" dirty="0" smtClean="0"/>
              <a:t>Identificación de movimientos fraudulentos en tarjetas de crédito</a:t>
            </a:r>
          </a:p>
          <a:p>
            <a:r>
              <a:rPr lang="es-MX" dirty="0" smtClean="0"/>
              <a:t>Clasificación de especies</a:t>
            </a:r>
          </a:p>
          <a:p>
            <a:r>
              <a:rPr lang="es-MX" dirty="0" smtClean="0"/>
              <a:t>Clasificación de galaxias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093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Clasificación automática</a:t>
            </a:r>
          </a:p>
          <a:p>
            <a:r>
              <a:rPr lang="es-MX" dirty="0" smtClean="0"/>
              <a:t>Clasificación de estudiantes por interés lingüístico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692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Clasificación automática</a:t>
            </a:r>
          </a:p>
          <a:p>
            <a:r>
              <a:rPr lang="es-MX" dirty="0" smtClean="0"/>
              <a:t>Ejemplos de clasificación en lingüística</a:t>
            </a:r>
          </a:p>
          <a:p>
            <a:r>
              <a:rPr lang="es-MX" dirty="0" smtClean="0"/>
              <a:t>Formule una estrategia de clasificación para cada ejemplo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0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Agrupamiento (</a:t>
            </a:r>
            <a:r>
              <a:rPr lang="es-MX" i="1" dirty="0" err="1" smtClean="0"/>
              <a:t>clustering</a:t>
            </a:r>
            <a:r>
              <a:rPr lang="es-MX" dirty="0" smtClean="0"/>
              <a:t>)</a:t>
            </a:r>
          </a:p>
          <a:p>
            <a:r>
              <a:rPr lang="es-MX" dirty="0" smtClean="0"/>
              <a:t>Dividir datos (objetos) en grupos (</a:t>
            </a:r>
            <a:r>
              <a:rPr lang="es-MX" i="1" dirty="0" err="1" smtClean="0"/>
              <a:t>clusters</a:t>
            </a:r>
            <a:r>
              <a:rPr lang="es-MX" dirty="0" smtClean="0"/>
              <a:t>) de acuerdo a su similitud</a:t>
            </a:r>
          </a:p>
          <a:p>
            <a:r>
              <a:rPr lang="es-MX" dirty="0" smtClean="0"/>
              <a:t>Los datos NO están agrupados previamente</a:t>
            </a:r>
          </a:p>
          <a:p>
            <a:r>
              <a:rPr lang="es-MX" dirty="0" smtClean="0"/>
              <a:t>Los datos NO tienen una clase asignada previamente</a:t>
            </a:r>
          </a:p>
          <a:p>
            <a:r>
              <a:rPr lang="es-MX" dirty="0" smtClean="0"/>
              <a:t>NO hay conjunto de datos de entrenamiento</a:t>
            </a:r>
          </a:p>
          <a:p>
            <a:r>
              <a:rPr lang="es-MX" dirty="0" smtClean="0"/>
              <a:t>Descubrir las clases</a:t>
            </a:r>
          </a:p>
          <a:p>
            <a:r>
              <a:rPr lang="es-MX" dirty="0" smtClean="0"/>
              <a:t>Descubrir la estructura de los datos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58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Agrupamiento (</a:t>
            </a:r>
            <a:r>
              <a:rPr lang="es-MX" i="1" dirty="0" err="1" smtClean="0"/>
              <a:t>clustering</a:t>
            </a:r>
            <a:r>
              <a:rPr lang="es-MX" dirty="0" smtClean="0"/>
              <a:t>)</a:t>
            </a:r>
          </a:p>
          <a:p>
            <a:r>
              <a:rPr lang="es-MX" dirty="0" smtClean="0"/>
              <a:t>Dividir tal que</a:t>
            </a:r>
          </a:p>
          <a:p>
            <a:r>
              <a:rPr lang="es-MX" dirty="0" smtClean="0"/>
              <a:t>1) Objetos de un mismo </a:t>
            </a:r>
            <a:r>
              <a:rPr lang="es-MX" dirty="0" err="1" smtClean="0"/>
              <a:t>cluster</a:t>
            </a:r>
            <a:r>
              <a:rPr lang="es-MX" dirty="0" smtClean="0"/>
              <a:t> son más similares entre sí y</a:t>
            </a:r>
          </a:p>
          <a:p>
            <a:r>
              <a:rPr lang="es-MX" dirty="0" smtClean="0"/>
              <a:t>2) Objetos de distintos </a:t>
            </a:r>
            <a:r>
              <a:rPr lang="es-MX" dirty="0" err="1" smtClean="0"/>
              <a:t>clusters</a:t>
            </a:r>
            <a:r>
              <a:rPr lang="es-MX" dirty="0" smtClean="0"/>
              <a:t> son menos similares entre sí</a:t>
            </a:r>
          </a:p>
          <a:p>
            <a:endParaRPr lang="es-MX" dirty="0"/>
          </a:p>
          <a:p>
            <a:r>
              <a:rPr lang="es-MX" dirty="0" smtClean="0"/>
              <a:t>1) = similitud </a:t>
            </a:r>
            <a:r>
              <a:rPr lang="es-MX" dirty="0" err="1" smtClean="0"/>
              <a:t>intraclusters</a:t>
            </a:r>
            <a:endParaRPr lang="es-MX" dirty="0" smtClean="0"/>
          </a:p>
          <a:p>
            <a:r>
              <a:rPr lang="es-MX" dirty="0" smtClean="0"/>
              <a:t>2) = desemejanza </a:t>
            </a:r>
            <a:r>
              <a:rPr lang="es-MX" dirty="0" err="1" smtClean="0"/>
              <a:t>interclusters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04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Agrupamiento (</a:t>
            </a:r>
            <a:r>
              <a:rPr lang="es-MX" i="1" dirty="0" err="1" smtClean="0"/>
              <a:t>clustering</a:t>
            </a:r>
            <a:r>
              <a:rPr lang="es-MX" dirty="0" smtClean="0"/>
              <a:t>)</a:t>
            </a:r>
          </a:p>
          <a:p>
            <a:r>
              <a:rPr lang="es-MX" dirty="0" smtClean="0"/>
              <a:t>Medida de similitud o distancia</a:t>
            </a:r>
          </a:p>
          <a:p>
            <a:r>
              <a:rPr lang="es-MX" dirty="0" smtClean="0"/>
              <a:t>A + distancia, - similitud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95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80" y="102834"/>
            <a:ext cx="9428480" cy="667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640"/>
            <a:ext cx="9920178" cy="65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Agrupamiento (</a:t>
            </a:r>
            <a:r>
              <a:rPr lang="es-MX" i="1" dirty="0" err="1" smtClean="0"/>
              <a:t>clustering</a:t>
            </a:r>
            <a:r>
              <a:rPr lang="es-MX" dirty="0" smtClean="0"/>
              <a:t>)</a:t>
            </a:r>
          </a:p>
          <a:p>
            <a:r>
              <a:rPr lang="es-MX" dirty="0" smtClean="0"/>
              <a:t>Segmentación de mercado = separar clientes en distintos grupos</a:t>
            </a:r>
          </a:p>
          <a:p>
            <a:r>
              <a:rPr lang="es-MX" dirty="0" smtClean="0"/>
              <a:t>Agrupamiento de documentos = separar documentos en temas</a:t>
            </a:r>
          </a:p>
          <a:p>
            <a:r>
              <a:rPr lang="es-MX" dirty="0" smtClean="0"/>
              <a:t>Descubrimiento de familias de genes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066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Agrupamiento (</a:t>
            </a:r>
            <a:r>
              <a:rPr lang="es-MX" i="1" dirty="0" err="1"/>
              <a:t>clustering</a:t>
            </a:r>
            <a:r>
              <a:rPr lang="es-MX" dirty="0" smtClean="0"/>
              <a:t>)</a:t>
            </a:r>
          </a:p>
          <a:p>
            <a:r>
              <a:rPr lang="es-MX" dirty="0" smtClean="0"/>
              <a:t>Agrupamiento de estudiantes por perfil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50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Estudio del lenguaje desde una perspectiva computacional</a:t>
            </a:r>
          </a:p>
          <a:p>
            <a:r>
              <a:rPr lang="es-MX" dirty="0" smtClean="0"/>
              <a:t>Busca crear modelos computacionales para distintos tipos de fenómenos lingüísticos</a:t>
            </a:r>
          </a:p>
          <a:p>
            <a:r>
              <a:rPr lang="es-MX" dirty="0" smtClean="0"/>
              <a:t>Estos modelos pueden ser hechos manualmente (basados en conocimiento) o mediante aproximaciones empíricas (basados en datos)</a:t>
            </a:r>
          </a:p>
          <a:p>
            <a:r>
              <a:rPr lang="es-MX" dirty="0" smtClean="0"/>
              <a:t>Tiene un objetivo teórico: explicación computacional de un fenómeno lingüístico</a:t>
            </a:r>
          </a:p>
          <a:p>
            <a:r>
              <a:rPr lang="es-MX" dirty="0" smtClean="0"/>
              <a:t>Tiene un objetivo práctico: desarrollar tecnología que trabaje con lenguaje natural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192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Agrupamiento (</a:t>
            </a:r>
            <a:r>
              <a:rPr lang="es-MX" i="1" dirty="0" err="1"/>
              <a:t>clustering</a:t>
            </a:r>
            <a:r>
              <a:rPr lang="es-MX" dirty="0" smtClean="0"/>
              <a:t>)</a:t>
            </a:r>
          </a:p>
          <a:p>
            <a:r>
              <a:rPr lang="es-MX" dirty="0" smtClean="0"/>
              <a:t>Ejemplos de agrupamiento en lingüística</a:t>
            </a:r>
          </a:p>
          <a:p>
            <a:r>
              <a:rPr lang="es-MX" dirty="0" smtClean="0"/>
              <a:t>Formule una estrategia de agrupamiento para cada ejemplo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48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257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</a:t>
            </a:r>
            <a:r>
              <a:rPr lang="es-MX" dirty="0"/>
              <a:t>complejidad del sistema lingüístico no puede ser abordada desde </a:t>
            </a:r>
            <a:r>
              <a:rPr lang="es-MX" dirty="0" smtClean="0"/>
              <a:t>una sola disciplinaria.</a:t>
            </a:r>
          </a:p>
          <a:p>
            <a:r>
              <a:rPr lang="es-MX" dirty="0" smtClean="0"/>
              <a:t>La </a:t>
            </a:r>
            <a:r>
              <a:rPr lang="es-MX" dirty="0"/>
              <a:t>combinación de herramientas metodológicas de distintas disciplinas puede </a:t>
            </a:r>
            <a:r>
              <a:rPr lang="es-MX" dirty="0" smtClean="0"/>
              <a:t>mejorar el entendimiento </a:t>
            </a:r>
            <a:r>
              <a:rPr lang="es-MX" dirty="0"/>
              <a:t>de las lenguas humanas</a:t>
            </a:r>
            <a:r>
              <a:rPr lang="es-MX" dirty="0" smtClean="0"/>
              <a:t>.</a:t>
            </a:r>
          </a:p>
          <a:p>
            <a:r>
              <a:rPr lang="es-MX" dirty="0" smtClean="0"/>
              <a:t>La computación ha incrementado el entendimiento de muchos fenómenos distintos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998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057749"/>
              </p:ext>
            </p:extLst>
          </p:nvPr>
        </p:nvGraphicFramePr>
        <p:xfrm>
          <a:off x="838200" y="1825625"/>
          <a:ext cx="5257800" cy="43586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Disciplinas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MX" sz="240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dirty="0" smtClean="0"/>
                        <a:t>Lingüística computacional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Procesamiento de lenguaje natural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Minería de textos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Ingeniería lingüística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lecha arriba y abajo 2"/>
          <p:cNvSpPr/>
          <p:nvPr/>
        </p:nvSpPr>
        <p:spPr>
          <a:xfrm>
            <a:off x="7600950" y="2183130"/>
            <a:ext cx="3634740" cy="3497580"/>
          </a:xfrm>
          <a:prstGeom prst="upDownArrow">
            <a:avLst>
              <a:gd name="adj1" fmla="val 50000"/>
              <a:gd name="adj2" fmla="val 18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Lingüística + computación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8526778" y="1352133"/>
            <a:ext cx="2550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dk1"/>
                </a:solidFill>
              </a:rPr>
              <a:t>Teórica</a:t>
            </a:r>
            <a:endParaRPr lang="es-MX" sz="2400" dirty="0">
              <a:solidFill>
                <a:schemeClr val="dk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dk1"/>
                </a:solidFill>
              </a:rPr>
              <a:t>Lingüística</a:t>
            </a:r>
            <a:endParaRPr lang="es-MX" sz="2400" dirty="0">
              <a:solidFill>
                <a:schemeClr val="dk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26779" y="5680710"/>
            <a:ext cx="3347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dk1"/>
                </a:solidFill>
              </a:rPr>
              <a:t>Aplicada</a:t>
            </a:r>
            <a:endParaRPr lang="es-MX" sz="2400" dirty="0">
              <a:solidFill>
                <a:schemeClr val="dk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dk1"/>
                </a:solidFill>
              </a:rPr>
              <a:t>Computacional</a:t>
            </a:r>
            <a:endParaRPr lang="es-MX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912268"/>
              </p:ext>
            </p:extLst>
          </p:nvPr>
        </p:nvGraphicFramePr>
        <p:xfrm>
          <a:off x="838200" y="1825625"/>
          <a:ext cx="10515600" cy="41148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Disciplina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Objetivo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dirty="0" smtClean="0"/>
                        <a:t>Lingüística computacional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dirty="0" smtClean="0"/>
                        <a:t>Estudiar el lenguaje a través de modelos para</a:t>
                      </a:r>
                      <a:r>
                        <a:rPr lang="es-MX" sz="2400" baseline="0" dirty="0" smtClean="0"/>
                        <a:t> computadora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Procesamiento de lenguaje natural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dirty="0" smtClean="0"/>
                        <a:t>Desarrollar programas y herramientas de análisis del lenguaje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Minería de textos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dirty="0" smtClean="0"/>
                        <a:t>Analizar colecciones de documentos (lenguaje) para descubrir patrones de asociación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/>
                        <a:t>Ingeniería lingüística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2400" dirty="0" smtClean="0"/>
                        <a:t>Desarrollar software que analice lenguaje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7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434870"/>
              </p:ext>
            </p:extLst>
          </p:nvPr>
        </p:nvGraphicFramePr>
        <p:xfrm>
          <a:off x="1520190" y="1027906"/>
          <a:ext cx="11098530" cy="5326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22045" y="5834675"/>
            <a:ext cx="1712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/>
              <a:t>Y otras</a:t>
            </a:r>
            <a:r>
              <a:rPr lang="es-MX" sz="2800" dirty="0" smtClean="0"/>
              <a:t>…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4092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Gramaticalidad de una oración</a:t>
            </a:r>
          </a:p>
          <a:p>
            <a:pPr marL="0" indent="0">
              <a:buNone/>
            </a:pPr>
            <a:r>
              <a:rPr lang="es-MX" dirty="0" smtClean="0"/>
              <a:t>		vs</a:t>
            </a:r>
          </a:p>
          <a:p>
            <a:r>
              <a:rPr lang="es-MX" dirty="0" smtClean="0"/>
              <a:t>¿Cuáles son los patrones en el uso del lenguaje?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72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y alcance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Racionalismo (1960 - 1985)</a:t>
            </a:r>
          </a:p>
          <a:p>
            <a:r>
              <a:rPr lang="es-MX" dirty="0" smtClean="0"/>
              <a:t>Gran parte del conocimiento humano está determinada de manera genética (herencia), no se deriva de los sentidos.</a:t>
            </a:r>
          </a:p>
          <a:p>
            <a:r>
              <a:rPr lang="es-MX" dirty="0" smtClean="0"/>
              <a:t>¿Cómo los niños aprenden en corto tiempo y con pocos estímulos algo tan complejo como el lenguaje? La parte principal del lenguaje es innata.</a:t>
            </a:r>
          </a:p>
          <a:p>
            <a:pPr marL="0" indent="0">
              <a:buNone/>
            </a:pPr>
            <a:r>
              <a:rPr lang="es-MX" dirty="0" smtClean="0"/>
              <a:t>Empirismo (1920 – 1960 y ho</a:t>
            </a:r>
            <a:r>
              <a:rPr lang="es-MX" dirty="0"/>
              <a:t>y</a:t>
            </a:r>
            <a:r>
              <a:rPr lang="es-MX" dirty="0" smtClean="0"/>
              <a:t>)</a:t>
            </a:r>
          </a:p>
          <a:p>
            <a:r>
              <a:rPr lang="es-MX" dirty="0" smtClean="0"/>
              <a:t>Existen estructuras iniciales (generales) en el cerebro.</a:t>
            </a:r>
          </a:p>
          <a:p>
            <a:r>
              <a:rPr lang="es-MX" dirty="0" smtClean="0"/>
              <a:t>Operaciones</a:t>
            </a:r>
            <a:r>
              <a:rPr lang="en-US" dirty="0" smtClean="0"/>
              <a:t> </a:t>
            </a:r>
            <a:r>
              <a:rPr lang="es-MX" dirty="0" smtClean="0"/>
              <a:t>iniciales: asociaciones, reconocimiento de patrones y generalización.</a:t>
            </a:r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759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900</Words>
  <Application>Microsoft Office PowerPoint</Application>
  <PresentationFormat>Panorámica</PresentationFormat>
  <Paragraphs>169</Paragraphs>
  <Slides>31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Tema de Office</vt:lpstr>
      <vt:lpstr>Lingüística computacional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Definición y alcance</vt:lpstr>
      <vt:lpstr>Fin</vt:lpstr>
    </vt:vector>
  </TitlesOfParts>
  <Company>Instituto de Ingeniería UNAM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Lingüística computacional</dc:title>
  <dc:creator>Carlos Francisco Méndez Cruz</dc:creator>
  <cp:lastModifiedBy>Carlos Francisco Méndez Cruz</cp:lastModifiedBy>
  <cp:revision>33</cp:revision>
  <dcterms:created xsi:type="dcterms:W3CDTF">2015-08-11T18:14:02Z</dcterms:created>
  <dcterms:modified xsi:type="dcterms:W3CDTF">2015-08-19T11:55:10Z</dcterms:modified>
</cp:coreProperties>
</file>